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81" r:id="rId2"/>
    <p:sldMasterId id="2147483694" r:id="rId3"/>
    <p:sldMasterId id="2147483707" r:id="rId4"/>
    <p:sldMasterId id="2147483720" r:id="rId5"/>
  </p:sldMasterIdLst>
  <p:notesMasterIdLst>
    <p:notesMasterId r:id="rId52"/>
  </p:notesMasterIdLst>
  <p:sldIdLst>
    <p:sldId id="256" r:id="rId6"/>
    <p:sldId id="306" r:id="rId7"/>
    <p:sldId id="298" r:id="rId8"/>
    <p:sldId id="257" r:id="rId9"/>
    <p:sldId id="305" r:id="rId10"/>
    <p:sldId id="258" r:id="rId11"/>
    <p:sldId id="259" r:id="rId12"/>
    <p:sldId id="300" r:id="rId13"/>
    <p:sldId id="301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99" r:id="rId27"/>
    <p:sldId id="272" r:id="rId28"/>
    <p:sldId id="273" r:id="rId29"/>
    <p:sldId id="274" r:id="rId30"/>
    <p:sldId id="275" r:id="rId31"/>
    <p:sldId id="276" r:id="rId32"/>
    <p:sldId id="277" r:id="rId33"/>
    <p:sldId id="279" r:id="rId34"/>
    <p:sldId id="302" r:id="rId35"/>
    <p:sldId id="281" r:id="rId36"/>
    <p:sldId id="282" r:id="rId37"/>
    <p:sldId id="283" r:id="rId38"/>
    <p:sldId id="284" r:id="rId39"/>
    <p:sldId id="285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303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78828"/>
  </p:normalViewPr>
  <p:slideViewPr>
    <p:cSldViewPr snapToGrid="0">
      <p:cViewPr>
        <p:scale>
          <a:sx n="85" d="100"/>
          <a:sy n="85" d="100"/>
        </p:scale>
        <p:origin x="112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57" Type="http://schemas.microsoft.com/office/2015/10/relationships/revisionInfo" Target="revisionInfo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&#24037;&#20316;&#31807;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___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Google Search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 Search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Sheet1!$A$2:$A$129</c:f>
              <c:strCache>
                <c:ptCount val="128"/>
                <c:pt idx="0">
                  <c:v>2006-01</c:v>
                </c:pt>
                <c:pt idx="1">
                  <c:v>2006-02</c:v>
                </c:pt>
                <c:pt idx="2">
                  <c:v>2006-03</c:v>
                </c:pt>
                <c:pt idx="3">
                  <c:v>2006-04</c:v>
                </c:pt>
                <c:pt idx="4">
                  <c:v>2006-05</c:v>
                </c:pt>
                <c:pt idx="5">
                  <c:v>2006-06</c:v>
                </c:pt>
                <c:pt idx="6">
                  <c:v>2006-07</c:v>
                </c:pt>
                <c:pt idx="7">
                  <c:v>2006-08</c:v>
                </c:pt>
                <c:pt idx="8">
                  <c:v>2006-09</c:v>
                </c:pt>
                <c:pt idx="9">
                  <c:v>2006-10</c:v>
                </c:pt>
                <c:pt idx="10">
                  <c:v>2006-11</c:v>
                </c:pt>
                <c:pt idx="11">
                  <c:v>2006-12</c:v>
                </c:pt>
                <c:pt idx="12">
                  <c:v>2007-01</c:v>
                </c:pt>
                <c:pt idx="13">
                  <c:v>2007-02</c:v>
                </c:pt>
                <c:pt idx="14">
                  <c:v>2007-03</c:v>
                </c:pt>
                <c:pt idx="15">
                  <c:v>2007-04</c:v>
                </c:pt>
                <c:pt idx="16">
                  <c:v>2007-05</c:v>
                </c:pt>
                <c:pt idx="17">
                  <c:v>2007-06</c:v>
                </c:pt>
                <c:pt idx="18">
                  <c:v>2007-07</c:v>
                </c:pt>
                <c:pt idx="19">
                  <c:v>2007-08</c:v>
                </c:pt>
                <c:pt idx="20">
                  <c:v>2007-09</c:v>
                </c:pt>
                <c:pt idx="21">
                  <c:v>2007-10</c:v>
                </c:pt>
                <c:pt idx="22">
                  <c:v>2007-11</c:v>
                </c:pt>
                <c:pt idx="23">
                  <c:v>2007-12</c:v>
                </c:pt>
                <c:pt idx="24">
                  <c:v>2008-01</c:v>
                </c:pt>
                <c:pt idx="25">
                  <c:v>2008-02</c:v>
                </c:pt>
                <c:pt idx="26">
                  <c:v>2008-03</c:v>
                </c:pt>
                <c:pt idx="27">
                  <c:v>2008-04</c:v>
                </c:pt>
                <c:pt idx="28">
                  <c:v>2008-05</c:v>
                </c:pt>
                <c:pt idx="29">
                  <c:v>2008-06</c:v>
                </c:pt>
                <c:pt idx="30">
                  <c:v>2008-07</c:v>
                </c:pt>
                <c:pt idx="31">
                  <c:v>2008-08</c:v>
                </c:pt>
                <c:pt idx="32">
                  <c:v>2008-09</c:v>
                </c:pt>
                <c:pt idx="33">
                  <c:v>2008-10</c:v>
                </c:pt>
                <c:pt idx="34">
                  <c:v>2008-11</c:v>
                </c:pt>
                <c:pt idx="35">
                  <c:v>2008-12</c:v>
                </c:pt>
                <c:pt idx="36">
                  <c:v>2009-01</c:v>
                </c:pt>
                <c:pt idx="37">
                  <c:v>2009-02</c:v>
                </c:pt>
                <c:pt idx="38">
                  <c:v>2009-03</c:v>
                </c:pt>
                <c:pt idx="39">
                  <c:v>2009-04</c:v>
                </c:pt>
                <c:pt idx="40">
                  <c:v>2009-05</c:v>
                </c:pt>
                <c:pt idx="41">
                  <c:v>2009-06</c:v>
                </c:pt>
                <c:pt idx="42">
                  <c:v>2009-07</c:v>
                </c:pt>
                <c:pt idx="43">
                  <c:v>2009-08</c:v>
                </c:pt>
                <c:pt idx="44">
                  <c:v>2009-09</c:v>
                </c:pt>
                <c:pt idx="45">
                  <c:v>2009-10</c:v>
                </c:pt>
                <c:pt idx="46">
                  <c:v>2009-11</c:v>
                </c:pt>
                <c:pt idx="47">
                  <c:v>2009-12</c:v>
                </c:pt>
                <c:pt idx="48">
                  <c:v>2010-01</c:v>
                </c:pt>
                <c:pt idx="49">
                  <c:v>2010-02</c:v>
                </c:pt>
                <c:pt idx="50">
                  <c:v>2010-03</c:v>
                </c:pt>
                <c:pt idx="51">
                  <c:v>2010-04</c:v>
                </c:pt>
                <c:pt idx="52">
                  <c:v>2010-05</c:v>
                </c:pt>
                <c:pt idx="53">
                  <c:v>2010-06</c:v>
                </c:pt>
                <c:pt idx="54">
                  <c:v>2010-07</c:v>
                </c:pt>
                <c:pt idx="55">
                  <c:v>2010-08</c:v>
                </c:pt>
                <c:pt idx="56">
                  <c:v>2010-09</c:v>
                </c:pt>
                <c:pt idx="57">
                  <c:v>2010-10</c:v>
                </c:pt>
                <c:pt idx="58">
                  <c:v>2010-11</c:v>
                </c:pt>
                <c:pt idx="59">
                  <c:v>2010-12</c:v>
                </c:pt>
                <c:pt idx="60">
                  <c:v>2011-01</c:v>
                </c:pt>
                <c:pt idx="61">
                  <c:v>2011-02</c:v>
                </c:pt>
                <c:pt idx="62">
                  <c:v>2011-03</c:v>
                </c:pt>
                <c:pt idx="63">
                  <c:v>2011-04</c:v>
                </c:pt>
                <c:pt idx="64">
                  <c:v>2011-05</c:v>
                </c:pt>
                <c:pt idx="65">
                  <c:v>2011-06</c:v>
                </c:pt>
                <c:pt idx="66">
                  <c:v>2011-07</c:v>
                </c:pt>
                <c:pt idx="67">
                  <c:v>2011-08</c:v>
                </c:pt>
                <c:pt idx="68">
                  <c:v>2011-09</c:v>
                </c:pt>
                <c:pt idx="69">
                  <c:v>2011-10</c:v>
                </c:pt>
                <c:pt idx="70">
                  <c:v>2011-11</c:v>
                </c:pt>
                <c:pt idx="71">
                  <c:v>2011-12</c:v>
                </c:pt>
                <c:pt idx="72">
                  <c:v>2012-01</c:v>
                </c:pt>
                <c:pt idx="73">
                  <c:v>2012-02</c:v>
                </c:pt>
                <c:pt idx="74">
                  <c:v>2012-03</c:v>
                </c:pt>
                <c:pt idx="75">
                  <c:v>2012-04</c:v>
                </c:pt>
                <c:pt idx="76">
                  <c:v>2012-05</c:v>
                </c:pt>
                <c:pt idx="77">
                  <c:v>2012-06</c:v>
                </c:pt>
                <c:pt idx="78">
                  <c:v>2012-07</c:v>
                </c:pt>
                <c:pt idx="79">
                  <c:v>2012-08</c:v>
                </c:pt>
                <c:pt idx="80">
                  <c:v>2012-09</c:v>
                </c:pt>
                <c:pt idx="81">
                  <c:v>2012-10</c:v>
                </c:pt>
                <c:pt idx="82">
                  <c:v>2012-11</c:v>
                </c:pt>
                <c:pt idx="83">
                  <c:v>2012-12</c:v>
                </c:pt>
                <c:pt idx="84">
                  <c:v>2013-01</c:v>
                </c:pt>
                <c:pt idx="85">
                  <c:v>2013-02</c:v>
                </c:pt>
                <c:pt idx="86">
                  <c:v>2013-03</c:v>
                </c:pt>
                <c:pt idx="87">
                  <c:v>2013-04</c:v>
                </c:pt>
                <c:pt idx="88">
                  <c:v>2013-05</c:v>
                </c:pt>
                <c:pt idx="89">
                  <c:v>2013-06</c:v>
                </c:pt>
                <c:pt idx="90">
                  <c:v>2013-07</c:v>
                </c:pt>
                <c:pt idx="91">
                  <c:v>2013-08</c:v>
                </c:pt>
                <c:pt idx="92">
                  <c:v>2013-09</c:v>
                </c:pt>
                <c:pt idx="93">
                  <c:v>2013-10</c:v>
                </c:pt>
                <c:pt idx="94">
                  <c:v>2013-11</c:v>
                </c:pt>
                <c:pt idx="95">
                  <c:v>2013-12</c:v>
                </c:pt>
                <c:pt idx="96">
                  <c:v>2014-01</c:v>
                </c:pt>
                <c:pt idx="97">
                  <c:v>2014-02</c:v>
                </c:pt>
                <c:pt idx="98">
                  <c:v>2014-03</c:v>
                </c:pt>
                <c:pt idx="99">
                  <c:v>2014-04</c:v>
                </c:pt>
                <c:pt idx="100">
                  <c:v>2014-05</c:v>
                </c:pt>
                <c:pt idx="101">
                  <c:v>2014-06</c:v>
                </c:pt>
                <c:pt idx="102">
                  <c:v>2014-07</c:v>
                </c:pt>
                <c:pt idx="103">
                  <c:v>2014-08</c:v>
                </c:pt>
                <c:pt idx="104">
                  <c:v>2014-09</c:v>
                </c:pt>
                <c:pt idx="105">
                  <c:v>2014-10</c:v>
                </c:pt>
                <c:pt idx="106">
                  <c:v>2014-11</c:v>
                </c:pt>
                <c:pt idx="107">
                  <c:v>2014-12</c:v>
                </c:pt>
                <c:pt idx="108">
                  <c:v>2015-01</c:v>
                </c:pt>
                <c:pt idx="109">
                  <c:v>2015-02</c:v>
                </c:pt>
                <c:pt idx="110">
                  <c:v>2015-03</c:v>
                </c:pt>
                <c:pt idx="111">
                  <c:v>2015-04</c:v>
                </c:pt>
                <c:pt idx="112">
                  <c:v>2015-05</c:v>
                </c:pt>
                <c:pt idx="113">
                  <c:v>2015-06</c:v>
                </c:pt>
                <c:pt idx="114">
                  <c:v>2015-07</c:v>
                </c:pt>
                <c:pt idx="115">
                  <c:v>2015-08</c:v>
                </c:pt>
                <c:pt idx="116">
                  <c:v>2015-09</c:v>
                </c:pt>
                <c:pt idx="117">
                  <c:v>2015-10</c:v>
                </c:pt>
                <c:pt idx="118">
                  <c:v>2015-11</c:v>
                </c:pt>
                <c:pt idx="119">
                  <c:v>2015-12</c:v>
                </c:pt>
                <c:pt idx="120">
                  <c:v>2016-01</c:v>
                </c:pt>
                <c:pt idx="121">
                  <c:v>2016-02</c:v>
                </c:pt>
                <c:pt idx="122">
                  <c:v>2016-03</c:v>
                </c:pt>
                <c:pt idx="123">
                  <c:v>2016-04</c:v>
                </c:pt>
                <c:pt idx="124">
                  <c:v>2016-05</c:v>
                </c:pt>
                <c:pt idx="125">
                  <c:v>2016-06</c:v>
                </c:pt>
                <c:pt idx="126">
                  <c:v>2016-07</c:v>
                </c:pt>
                <c:pt idx="127">
                  <c:v>2016-08</c:v>
                </c:pt>
              </c:strCache>
            </c:strRef>
          </c:cat>
          <c:val>
            <c:numRef>
              <c:f>Sheet1!$B$2:$B$129</c:f>
              <c:numCache>
                <c:formatCode>General</c:formatCode>
                <c:ptCount val="128"/>
                <c:pt idx="0">
                  <c:v>5.0</c:v>
                </c:pt>
                <c:pt idx="1">
                  <c:v>5.0</c:v>
                </c:pt>
                <c:pt idx="2">
                  <c:v>7.0</c:v>
                </c:pt>
                <c:pt idx="3">
                  <c:v>6.0</c:v>
                </c:pt>
                <c:pt idx="4">
                  <c:v>6.0</c:v>
                </c:pt>
                <c:pt idx="5">
                  <c:v>4.0</c:v>
                </c:pt>
                <c:pt idx="6">
                  <c:v>5.0</c:v>
                </c:pt>
                <c:pt idx="7">
                  <c:v>4.0</c:v>
                </c:pt>
                <c:pt idx="8">
                  <c:v>3.0</c:v>
                </c:pt>
                <c:pt idx="9">
                  <c:v>6.0</c:v>
                </c:pt>
                <c:pt idx="10">
                  <c:v>7.0</c:v>
                </c:pt>
                <c:pt idx="11">
                  <c:v>4.0</c:v>
                </c:pt>
                <c:pt idx="12">
                  <c:v>6.0</c:v>
                </c:pt>
                <c:pt idx="13">
                  <c:v>5.0</c:v>
                </c:pt>
                <c:pt idx="14">
                  <c:v>6.0</c:v>
                </c:pt>
                <c:pt idx="15">
                  <c:v>6.0</c:v>
                </c:pt>
                <c:pt idx="16">
                  <c:v>7.0</c:v>
                </c:pt>
                <c:pt idx="17">
                  <c:v>6.0</c:v>
                </c:pt>
                <c:pt idx="18">
                  <c:v>5.0</c:v>
                </c:pt>
                <c:pt idx="19">
                  <c:v>5.0</c:v>
                </c:pt>
                <c:pt idx="20">
                  <c:v>6.0</c:v>
                </c:pt>
                <c:pt idx="21">
                  <c:v>5.0</c:v>
                </c:pt>
                <c:pt idx="22">
                  <c:v>6.0</c:v>
                </c:pt>
                <c:pt idx="23">
                  <c:v>5.0</c:v>
                </c:pt>
                <c:pt idx="24">
                  <c:v>4.0</c:v>
                </c:pt>
                <c:pt idx="25">
                  <c:v>5.0</c:v>
                </c:pt>
                <c:pt idx="26">
                  <c:v>6.0</c:v>
                </c:pt>
                <c:pt idx="27">
                  <c:v>5.0</c:v>
                </c:pt>
                <c:pt idx="28">
                  <c:v>5.0</c:v>
                </c:pt>
                <c:pt idx="29">
                  <c:v>5.0</c:v>
                </c:pt>
                <c:pt idx="30">
                  <c:v>4.0</c:v>
                </c:pt>
                <c:pt idx="31">
                  <c:v>4.0</c:v>
                </c:pt>
                <c:pt idx="32">
                  <c:v>5.0</c:v>
                </c:pt>
                <c:pt idx="33">
                  <c:v>6.0</c:v>
                </c:pt>
                <c:pt idx="34">
                  <c:v>5.0</c:v>
                </c:pt>
                <c:pt idx="35">
                  <c:v>5.0</c:v>
                </c:pt>
                <c:pt idx="36">
                  <c:v>5.0</c:v>
                </c:pt>
                <c:pt idx="37">
                  <c:v>6.0</c:v>
                </c:pt>
                <c:pt idx="38">
                  <c:v>4.0</c:v>
                </c:pt>
                <c:pt idx="39">
                  <c:v>6.0</c:v>
                </c:pt>
                <c:pt idx="40">
                  <c:v>5.0</c:v>
                </c:pt>
                <c:pt idx="41">
                  <c:v>5.0</c:v>
                </c:pt>
                <c:pt idx="42">
                  <c:v>5.0</c:v>
                </c:pt>
                <c:pt idx="43">
                  <c:v>4.0</c:v>
                </c:pt>
                <c:pt idx="44">
                  <c:v>4.0</c:v>
                </c:pt>
                <c:pt idx="45">
                  <c:v>6.0</c:v>
                </c:pt>
                <c:pt idx="46">
                  <c:v>6.0</c:v>
                </c:pt>
                <c:pt idx="47">
                  <c:v>5.0</c:v>
                </c:pt>
                <c:pt idx="48">
                  <c:v>5.0</c:v>
                </c:pt>
                <c:pt idx="49">
                  <c:v>6.0</c:v>
                </c:pt>
                <c:pt idx="50">
                  <c:v>6.0</c:v>
                </c:pt>
                <c:pt idx="51">
                  <c:v>6.0</c:v>
                </c:pt>
                <c:pt idx="52">
                  <c:v>6.0</c:v>
                </c:pt>
                <c:pt idx="53">
                  <c:v>6.0</c:v>
                </c:pt>
                <c:pt idx="54">
                  <c:v>5.0</c:v>
                </c:pt>
                <c:pt idx="55">
                  <c:v>5.0</c:v>
                </c:pt>
                <c:pt idx="56">
                  <c:v>5.0</c:v>
                </c:pt>
                <c:pt idx="57">
                  <c:v>7.0</c:v>
                </c:pt>
                <c:pt idx="58">
                  <c:v>6.0</c:v>
                </c:pt>
                <c:pt idx="59">
                  <c:v>4.0</c:v>
                </c:pt>
                <c:pt idx="60">
                  <c:v>5.0</c:v>
                </c:pt>
                <c:pt idx="61">
                  <c:v>6.0</c:v>
                </c:pt>
                <c:pt idx="62">
                  <c:v>7.0</c:v>
                </c:pt>
                <c:pt idx="63">
                  <c:v>5.0</c:v>
                </c:pt>
                <c:pt idx="64">
                  <c:v>6.0</c:v>
                </c:pt>
                <c:pt idx="65">
                  <c:v>6.0</c:v>
                </c:pt>
                <c:pt idx="66">
                  <c:v>5.0</c:v>
                </c:pt>
                <c:pt idx="67">
                  <c:v>5.0</c:v>
                </c:pt>
                <c:pt idx="68">
                  <c:v>6.0</c:v>
                </c:pt>
                <c:pt idx="69">
                  <c:v>8.0</c:v>
                </c:pt>
                <c:pt idx="70">
                  <c:v>7.0</c:v>
                </c:pt>
                <c:pt idx="71">
                  <c:v>6.0</c:v>
                </c:pt>
                <c:pt idx="72">
                  <c:v>6.0</c:v>
                </c:pt>
                <c:pt idx="73">
                  <c:v>7.0</c:v>
                </c:pt>
                <c:pt idx="74">
                  <c:v>6.0</c:v>
                </c:pt>
                <c:pt idx="75">
                  <c:v>7.0</c:v>
                </c:pt>
                <c:pt idx="76">
                  <c:v>8.0</c:v>
                </c:pt>
                <c:pt idx="77">
                  <c:v>7.0</c:v>
                </c:pt>
                <c:pt idx="78">
                  <c:v>7.0</c:v>
                </c:pt>
                <c:pt idx="79">
                  <c:v>6.0</c:v>
                </c:pt>
                <c:pt idx="80">
                  <c:v>7.0</c:v>
                </c:pt>
                <c:pt idx="81">
                  <c:v>9.0</c:v>
                </c:pt>
                <c:pt idx="82">
                  <c:v>14.0</c:v>
                </c:pt>
                <c:pt idx="83">
                  <c:v>10.0</c:v>
                </c:pt>
                <c:pt idx="84">
                  <c:v>11.0</c:v>
                </c:pt>
                <c:pt idx="85">
                  <c:v>10.0</c:v>
                </c:pt>
                <c:pt idx="86">
                  <c:v>13.0</c:v>
                </c:pt>
                <c:pt idx="87">
                  <c:v>13.0</c:v>
                </c:pt>
                <c:pt idx="88">
                  <c:v>16.0</c:v>
                </c:pt>
                <c:pt idx="89">
                  <c:v>14.0</c:v>
                </c:pt>
                <c:pt idx="90">
                  <c:v>14.0</c:v>
                </c:pt>
                <c:pt idx="91">
                  <c:v>13.0</c:v>
                </c:pt>
                <c:pt idx="92">
                  <c:v>16.0</c:v>
                </c:pt>
                <c:pt idx="93">
                  <c:v>17.0</c:v>
                </c:pt>
                <c:pt idx="94">
                  <c:v>17.0</c:v>
                </c:pt>
                <c:pt idx="95">
                  <c:v>18.0</c:v>
                </c:pt>
                <c:pt idx="96">
                  <c:v>20.0</c:v>
                </c:pt>
                <c:pt idx="97">
                  <c:v>23.0</c:v>
                </c:pt>
                <c:pt idx="98">
                  <c:v>24.0</c:v>
                </c:pt>
                <c:pt idx="99">
                  <c:v>22.0</c:v>
                </c:pt>
                <c:pt idx="100">
                  <c:v>23.0</c:v>
                </c:pt>
                <c:pt idx="101">
                  <c:v>22.0</c:v>
                </c:pt>
                <c:pt idx="102">
                  <c:v>22.0</c:v>
                </c:pt>
                <c:pt idx="103">
                  <c:v>23.0</c:v>
                </c:pt>
                <c:pt idx="104">
                  <c:v>27.0</c:v>
                </c:pt>
                <c:pt idx="105">
                  <c:v>27.0</c:v>
                </c:pt>
                <c:pt idx="106">
                  <c:v>28.0</c:v>
                </c:pt>
                <c:pt idx="107">
                  <c:v>38.0</c:v>
                </c:pt>
                <c:pt idx="108">
                  <c:v>43.0</c:v>
                </c:pt>
                <c:pt idx="109">
                  <c:v>43.0</c:v>
                </c:pt>
                <c:pt idx="110">
                  <c:v>47.0</c:v>
                </c:pt>
                <c:pt idx="111">
                  <c:v>42.0</c:v>
                </c:pt>
                <c:pt idx="112">
                  <c:v>45.0</c:v>
                </c:pt>
                <c:pt idx="113">
                  <c:v>51.0</c:v>
                </c:pt>
                <c:pt idx="114">
                  <c:v>53.0</c:v>
                </c:pt>
                <c:pt idx="115">
                  <c:v>49.0</c:v>
                </c:pt>
                <c:pt idx="116">
                  <c:v>52.0</c:v>
                </c:pt>
                <c:pt idx="117">
                  <c:v>54.0</c:v>
                </c:pt>
                <c:pt idx="118">
                  <c:v>61.0</c:v>
                </c:pt>
                <c:pt idx="119">
                  <c:v>64.0</c:v>
                </c:pt>
                <c:pt idx="120">
                  <c:v>79.0</c:v>
                </c:pt>
                <c:pt idx="121">
                  <c:v>76.0</c:v>
                </c:pt>
                <c:pt idx="122">
                  <c:v>96.0</c:v>
                </c:pt>
                <c:pt idx="123">
                  <c:v>98.0</c:v>
                </c:pt>
                <c:pt idx="124">
                  <c:v>94.0</c:v>
                </c:pt>
                <c:pt idx="125">
                  <c:v>100.0</c:v>
                </c:pt>
                <c:pt idx="126">
                  <c:v>97.0</c:v>
                </c:pt>
                <c:pt idx="127">
                  <c:v>98.0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028416"/>
        <c:axId val="-294769328"/>
      </c:lineChart>
      <c:catAx>
        <c:axId val="17302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94769328"/>
        <c:crosses val="autoZero"/>
        <c:auto val="1"/>
        <c:lblAlgn val="ctr"/>
        <c:lblOffset val="100"/>
        <c:tickLblSkip val="12"/>
        <c:tickMarkSkip val="1"/>
        <c:noMultiLvlLbl val="0"/>
      </c:catAx>
      <c:valAx>
        <c:axId val="-294769328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17302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Depth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AlexNet (2012)</c:v>
                </c:pt>
                <c:pt idx="1">
                  <c:v>VGG (2014)</c:v>
                </c:pt>
                <c:pt idx="2">
                  <c:v>ResNet (2015)</c:v>
                </c:pt>
                <c:pt idx="3">
                  <c:v>PolyNet (2016)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8.0</c:v>
                </c:pt>
                <c:pt idx="1">
                  <c:v>22.0</c:v>
                </c:pt>
                <c:pt idx="2">
                  <c:v>152.0</c:v>
                </c:pt>
                <c:pt idx="3">
                  <c:v>792.0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20261408"/>
        <c:axId val="-295120320"/>
      </c:barChart>
      <c:catAx>
        <c:axId val="-22026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95120320"/>
        <c:crosses val="autoZero"/>
        <c:auto val="1"/>
        <c:lblAlgn val="ctr"/>
        <c:lblOffset val="100"/>
        <c:noMultiLvlLbl val="0"/>
      </c:catAx>
      <c:valAx>
        <c:axId val="-295120320"/>
        <c:scaling>
          <c:orientation val="minMax"/>
          <c:max val="860.0"/>
        </c:scaling>
        <c:delete val="1"/>
        <c:axPos val="l"/>
        <c:numFmt formatCode="General" sourceLinked="0"/>
        <c:majorTickMark val="out"/>
        <c:minorTickMark val="none"/>
        <c:tickLblPos val="nextTo"/>
        <c:crossAx val="-22026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Error Rate</c:v>
                </c:pt>
              </c:strCache>
            </c:strRef>
          </c:tx>
          <c:spPr>
            <a:ln w="28575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0.014056372933463"/>
                  <c:y val="-0.034874997854638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AlexNet (2012)</c:v>
                </c:pt>
                <c:pt idx="1">
                  <c:v>VGG (2014)</c:v>
                </c:pt>
                <c:pt idx="2">
                  <c:v>ResNet (2015)</c:v>
                </c:pt>
                <c:pt idx="3">
                  <c:v>PolyNet (2016)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0.164</c:v>
                </c:pt>
                <c:pt idx="1">
                  <c:v>0.074</c:v>
                </c:pt>
                <c:pt idx="2">
                  <c:v>0.036</c:v>
                </c:pt>
                <c:pt idx="3">
                  <c:v>0.03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3524960"/>
        <c:axId val="-83522640"/>
      </c:lineChart>
      <c:catAx>
        <c:axId val="-83524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83522640"/>
        <c:crosses val="autoZero"/>
        <c:auto val="1"/>
        <c:lblAlgn val="ctr"/>
        <c:lblOffset val="100"/>
        <c:noMultiLvlLbl val="0"/>
      </c:catAx>
      <c:valAx>
        <c:axId val="-8352264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835249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Sheet1!$A$3:$A$12</c:f>
              <c:strCache>
                <c:ptCount val="10"/>
                <c:pt idx="0">
                  <c:v>align_deep_boundary</c:v>
                </c:pt>
                <c:pt idx="1">
                  <c:v>classify_cnn</c:v>
                </c:pt>
                <c:pt idx="2">
                  <c:v>detect_craft</c:v>
                </c:pt>
                <c:pt idx="3">
                  <c:v>detect_hunter</c:v>
                </c:pt>
                <c:pt idx="4">
                  <c:v>dewatermark_rand</c:v>
                </c:pt>
                <c:pt idx="5">
                  <c:v>segment_helen_figure</c:v>
                </c:pt>
                <c:pt idx="6">
                  <c:v>feature_extractor</c:v>
                </c:pt>
                <c:pt idx="7">
                  <c:v>vehicle_analyze</c:v>
                </c:pt>
                <c:pt idx="8">
                  <c:v>vehicle_detect</c:v>
                </c:pt>
                <c:pt idx="9">
                  <c:v>bankcard_ocr_still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Sheet1!$A$3:$A$12</c:f>
              <c:strCache>
                <c:ptCount val="10"/>
                <c:pt idx="0">
                  <c:v>align_deep_boundary</c:v>
                </c:pt>
                <c:pt idx="1">
                  <c:v>classify_cnn</c:v>
                </c:pt>
                <c:pt idx="2">
                  <c:v>detect_craft</c:v>
                </c:pt>
                <c:pt idx="3">
                  <c:v>detect_hunter</c:v>
                </c:pt>
                <c:pt idx="4">
                  <c:v>dewatermark_rand</c:v>
                </c:pt>
                <c:pt idx="5">
                  <c:v>segment_helen_figure</c:v>
                </c:pt>
                <c:pt idx="6">
                  <c:v>feature_extractor</c:v>
                </c:pt>
                <c:pt idx="7">
                  <c:v>vehicle_analyze</c:v>
                </c:pt>
                <c:pt idx="8">
                  <c:v>vehicle_detect</c:v>
                </c:pt>
                <c:pt idx="9">
                  <c:v>bankcard_ocr_still</c:v>
                </c:pt>
              </c:strCache>
            </c:strRef>
          </c:cat>
          <c:val>
            <c:numRef>
              <c:f>Sheet1!$D$3:$D$12</c:f>
              <c:numCache>
                <c:formatCode>General</c:formatCode>
                <c:ptCount val="10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Sheet1!$A$3:$A$12</c:f>
              <c:strCache>
                <c:ptCount val="10"/>
                <c:pt idx="0">
                  <c:v>align_deep_boundary</c:v>
                </c:pt>
                <c:pt idx="1">
                  <c:v>classify_cnn</c:v>
                </c:pt>
                <c:pt idx="2">
                  <c:v>detect_craft</c:v>
                </c:pt>
                <c:pt idx="3">
                  <c:v>detect_hunter</c:v>
                </c:pt>
                <c:pt idx="4">
                  <c:v>dewatermark_rand</c:v>
                </c:pt>
                <c:pt idx="5">
                  <c:v>segment_helen_figure</c:v>
                </c:pt>
                <c:pt idx="6">
                  <c:v>feature_extractor</c:v>
                </c:pt>
                <c:pt idx="7">
                  <c:v>vehicle_analyze</c:v>
                </c:pt>
                <c:pt idx="8">
                  <c:v>vehicle_detect</c:v>
                </c:pt>
                <c:pt idx="9">
                  <c:v>bankcard_ocr_still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Sheet1!$A$3:$A$12</c:f>
              <c:strCache>
                <c:ptCount val="10"/>
                <c:pt idx="0">
                  <c:v>align_deep_boundary</c:v>
                </c:pt>
                <c:pt idx="1">
                  <c:v>classify_cnn</c:v>
                </c:pt>
                <c:pt idx="2">
                  <c:v>detect_craft</c:v>
                </c:pt>
                <c:pt idx="3">
                  <c:v>detect_hunter</c:v>
                </c:pt>
                <c:pt idx="4">
                  <c:v>dewatermark_rand</c:v>
                </c:pt>
                <c:pt idx="5">
                  <c:v>segment_helen_figure</c:v>
                </c:pt>
                <c:pt idx="6">
                  <c:v>feature_extractor</c:v>
                </c:pt>
                <c:pt idx="7">
                  <c:v>vehicle_analyze</c:v>
                </c:pt>
                <c:pt idx="8">
                  <c:v>vehicle_detect</c:v>
                </c:pt>
                <c:pt idx="9">
                  <c:v>bankcard_ocr_still</c:v>
                </c:pt>
              </c:strCache>
            </c:strRef>
          </c:cat>
          <c:val>
            <c:numRef>
              <c:f>Sheet1!$E$3:$E$12</c:f>
              <c:numCache>
                <c:formatCode>General</c:formatCode>
                <c:ptCount val="10"/>
                <c:pt idx="0">
                  <c:v>2.028203417888051</c:v>
                </c:pt>
                <c:pt idx="1">
                  <c:v>2.105362197453607</c:v>
                </c:pt>
                <c:pt idx="2">
                  <c:v>6.294427039911071</c:v>
                </c:pt>
                <c:pt idx="3">
                  <c:v>2.226016392840135</c:v>
                </c:pt>
                <c:pt idx="4">
                  <c:v>1.742545912218958</c:v>
                </c:pt>
                <c:pt idx="5">
                  <c:v>2.602479587878964</c:v>
                </c:pt>
                <c:pt idx="6">
                  <c:v>3.496832247541889</c:v>
                </c:pt>
                <c:pt idx="7">
                  <c:v>5.06329542405036</c:v>
                </c:pt>
                <c:pt idx="8">
                  <c:v>3.958267692753611</c:v>
                </c:pt>
                <c:pt idx="9">
                  <c:v>2.95983334782771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0034032"/>
        <c:axId val="-79046688"/>
      </c:barChart>
      <c:catAx>
        <c:axId val="-12003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79046688"/>
        <c:crosses val="autoZero"/>
        <c:auto val="1"/>
        <c:lblAlgn val="ctr"/>
        <c:lblOffset val="100"/>
        <c:noMultiLvlLbl val="0"/>
      </c:catAx>
      <c:valAx>
        <c:axId val="-7904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 smtClean="0"/>
                  <a:t>Speed-up</a:t>
                </a: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03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24405803441237"/>
          <c:y val="0.0227876520112255"/>
          <c:w val="0.940584111013901"/>
          <c:h val="0.6297642214741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Caffe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Sheet1!$B$3:$B$12</c:f>
              <c:strCache>
                <c:ptCount val="10"/>
                <c:pt idx="0">
                  <c:v>align_deep_bound</c:v>
                </c:pt>
                <c:pt idx="1">
                  <c:v>classify_cnn</c:v>
                </c:pt>
                <c:pt idx="2">
                  <c:v>detect_craft</c:v>
                </c:pt>
                <c:pt idx="3">
                  <c:v>detect_hunter</c:v>
                </c:pt>
                <c:pt idx="4">
                  <c:v>dewatermark_rand</c:v>
                </c:pt>
                <c:pt idx="5">
                  <c:v>segment_helen_fig</c:v>
                </c:pt>
                <c:pt idx="6">
                  <c:v>feature_extractor</c:v>
                </c:pt>
                <c:pt idx="7">
                  <c:v>vehicle_analyze</c:v>
                </c:pt>
                <c:pt idx="8">
                  <c:v>vehicle_detect</c:v>
                </c:pt>
                <c:pt idx="9">
                  <c:v>bankcard_ocr_still</c:v>
                </c:pt>
              </c:strCache>
            </c:strRef>
          </c:cat>
          <c:val>
            <c:numRef>
              <c:f>Sheet1!$E$3:$E$12</c:f>
              <c:numCache>
                <c:formatCode>General</c:formatCode>
                <c:ptCount val="10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663-4026-8F74-C68FF0EA82C2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PPL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Sheet1!$B$3:$B$12</c:f>
              <c:strCache>
                <c:ptCount val="10"/>
                <c:pt idx="0">
                  <c:v>align_deep_bound</c:v>
                </c:pt>
                <c:pt idx="1">
                  <c:v>classify_cnn</c:v>
                </c:pt>
                <c:pt idx="2">
                  <c:v>detect_craft</c:v>
                </c:pt>
                <c:pt idx="3">
                  <c:v>detect_hunter</c:v>
                </c:pt>
                <c:pt idx="4">
                  <c:v>dewatermark_rand</c:v>
                </c:pt>
                <c:pt idx="5">
                  <c:v>segment_helen_fig</c:v>
                </c:pt>
                <c:pt idx="6">
                  <c:v>feature_extractor</c:v>
                </c:pt>
                <c:pt idx="7">
                  <c:v>vehicle_analyze</c:v>
                </c:pt>
                <c:pt idx="8">
                  <c:v>vehicle_detect</c:v>
                </c:pt>
                <c:pt idx="9">
                  <c:v>bankcard_ocr_still</c:v>
                </c:pt>
              </c:strCache>
            </c:strRef>
          </c:cat>
          <c:val>
            <c:numRef>
              <c:f>Sheet1!$F$3:$F$12</c:f>
              <c:numCache>
                <c:formatCode>General</c:formatCode>
                <c:ptCount val="10"/>
                <c:pt idx="0">
                  <c:v>1.458434669686502</c:v>
                </c:pt>
                <c:pt idx="1">
                  <c:v>1.357913772474375</c:v>
                </c:pt>
                <c:pt idx="2">
                  <c:v>5.662137571041924</c:v>
                </c:pt>
                <c:pt idx="3">
                  <c:v>1.62086792818339</c:v>
                </c:pt>
                <c:pt idx="4">
                  <c:v>1.44920951024339</c:v>
                </c:pt>
                <c:pt idx="5">
                  <c:v>2.04619579234743</c:v>
                </c:pt>
                <c:pt idx="6">
                  <c:v>1.8583281086629</c:v>
                </c:pt>
                <c:pt idx="7">
                  <c:v>1.562006804063803</c:v>
                </c:pt>
                <c:pt idx="8">
                  <c:v>3.008327118381286</c:v>
                </c:pt>
                <c:pt idx="9">
                  <c:v>2.288705501669388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663-4026-8F74-C68FF0EA8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0357440"/>
        <c:axId val="-120342368"/>
      </c:barChart>
      <c:catAx>
        <c:axId val="-12035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342368"/>
        <c:crosses val="autoZero"/>
        <c:auto val="1"/>
        <c:lblAlgn val="ctr"/>
        <c:lblOffset val="100"/>
        <c:noMultiLvlLbl val="0"/>
      </c:catAx>
      <c:valAx>
        <c:axId val="-12034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 smtClean="0"/>
                  <a:t>Speed-up</a:t>
                </a:r>
                <a:endParaRPr 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35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 speed-up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1.0</c:v>
                </c:pt>
                <c:pt idx="1">
                  <c:v>1.952</c:v>
                </c:pt>
                <c:pt idx="2">
                  <c:v>3.84</c:v>
                </c:pt>
                <c:pt idx="3">
                  <c:v>7.68</c:v>
                </c:pt>
                <c:pt idx="4">
                  <c:v>14.88</c:v>
                </c:pt>
                <c:pt idx="5">
                  <c:v>30.08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linear speed-up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0301744"/>
        <c:axId val="-120299312"/>
      </c:lineChart>
      <c:catAx>
        <c:axId val="-12030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smtClean="0"/>
                  <a:t># GPUs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299312"/>
        <c:crosses val="autoZero"/>
        <c:auto val="1"/>
        <c:lblAlgn val="ctr"/>
        <c:lblOffset val="100"/>
        <c:noMultiLvlLbl val="0"/>
      </c:catAx>
      <c:valAx>
        <c:axId val="-120299312"/>
        <c:scaling>
          <c:logBase val="2.0"/>
          <c:orientation val="minMax"/>
          <c:max val="32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 smtClean="0"/>
                  <a:t>Speed-up</a:t>
                </a:r>
                <a:endParaRPr lang="en-US" sz="18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30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45"/>
    </mc:Choice>
    <mc:Fallback>
      <c:style val="4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zh-CN" dirty="0"/>
              <a:t>56Gb/s </a:t>
            </a:r>
            <a:r>
              <a:rPr lang="en-US" altLang="zh-CN" dirty="0" err="1"/>
              <a:t>Infiniband</a:t>
            </a:r>
            <a:r>
              <a:rPr lang="en-US" altLang="zh-CN" dirty="0"/>
              <a:t> </a:t>
            </a:r>
            <a:r>
              <a:rPr lang="en-US" altLang="zh-CN" dirty="0" smtClean="0"/>
              <a:t>MPI</a:t>
            </a:r>
            <a:r>
              <a:rPr lang="en-US" altLang="zh-CN" baseline="0" dirty="0" smtClean="0"/>
              <a:t> throughput</a:t>
            </a:r>
            <a:endParaRPr lang="zh-CN" alt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带宽</c:v>
          </c:tx>
          <c:invertIfNegative val="0"/>
          <c:cat>
            <c:numRef>
              <c:f>Sheet1!$A$1:$A$23</c:f>
              <c:numCache>
                <c:formatCode>General</c:formatCode>
                <c:ptCount val="23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  <c:pt idx="16">
                  <c:v>65536.0</c:v>
                </c:pt>
                <c:pt idx="17">
                  <c:v>131072.0</c:v>
                </c:pt>
                <c:pt idx="18">
                  <c:v>262144.0</c:v>
                </c:pt>
                <c:pt idx="19">
                  <c:v>524288.0</c:v>
                </c:pt>
                <c:pt idx="20">
                  <c:v>1.048576E6</c:v>
                </c:pt>
                <c:pt idx="21">
                  <c:v>2.097152E6</c:v>
                </c:pt>
                <c:pt idx="22">
                  <c:v>4.194304E6</c:v>
                </c:pt>
              </c:numCache>
            </c:numRef>
          </c:cat>
          <c:val>
            <c:numRef>
              <c:f>Sheet1!$B$1:$B$23</c:f>
              <c:numCache>
                <c:formatCode>General</c:formatCode>
                <c:ptCount val="23"/>
                <c:pt idx="0">
                  <c:v>0.25</c:v>
                </c:pt>
                <c:pt idx="1">
                  <c:v>0.47</c:v>
                </c:pt>
                <c:pt idx="2">
                  <c:v>1.03</c:v>
                </c:pt>
                <c:pt idx="3">
                  <c:v>1.96</c:v>
                </c:pt>
                <c:pt idx="4">
                  <c:v>3.89</c:v>
                </c:pt>
                <c:pt idx="5">
                  <c:v>7.72</c:v>
                </c:pt>
                <c:pt idx="6">
                  <c:v>27.38</c:v>
                </c:pt>
                <c:pt idx="7">
                  <c:v>45.63</c:v>
                </c:pt>
                <c:pt idx="8">
                  <c:v>119.79</c:v>
                </c:pt>
                <c:pt idx="9">
                  <c:v>234.34</c:v>
                </c:pt>
                <c:pt idx="10">
                  <c:v>460.8</c:v>
                </c:pt>
                <c:pt idx="11">
                  <c:v>913.9</c:v>
                </c:pt>
                <c:pt idx="12">
                  <c:v>1750.06</c:v>
                </c:pt>
                <c:pt idx="13">
                  <c:v>3123.92</c:v>
                </c:pt>
                <c:pt idx="14">
                  <c:v>1908.25</c:v>
                </c:pt>
                <c:pt idx="15">
                  <c:v>3734.6</c:v>
                </c:pt>
                <c:pt idx="16">
                  <c:v>5825.42</c:v>
                </c:pt>
                <c:pt idx="17">
                  <c:v>6060.68</c:v>
                </c:pt>
                <c:pt idx="18">
                  <c:v>6213.0</c:v>
                </c:pt>
                <c:pt idx="19">
                  <c:v>6235.27</c:v>
                </c:pt>
                <c:pt idx="20">
                  <c:v>6247.01</c:v>
                </c:pt>
                <c:pt idx="21">
                  <c:v>6208.64</c:v>
                </c:pt>
                <c:pt idx="22">
                  <c:v>6212.86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1657728"/>
        <c:axId val="-83066176"/>
      </c:barChart>
      <c:catAx>
        <c:axId val="-191657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83066176"/>
        <c:crosses val="autoZero"/>
        <c:auto val="1"/>
        <c:lblAlgn val="ctr"/>
        <c:lblOffset val="100"/>
        <c:noMultiLvlLbl val="0"/>
      </c:catAx>
      <c:valAx>
        <c:axId val="-83066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16577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E78C-D7BA-E147-9353-001822E7BE40}" type="datetimeFigureOut">
              <a:rPr kumimoji="1" lang="zh-CN" altLang="en-US" smtClean="0"/>
              <a:t>2017/11/18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A17D1-D678-8443-ACEE-C1E01A89C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746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goes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DL,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incredibly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successful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several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years.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dominated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AI,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breakthroughs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everywhere: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</a:p>
          <a:p>
            <a:endParaRPr lang="is-IS" altLang="zh-CN" baseline="0" dirty="0" smtClean="0"/>
          </a:p>
          <a:p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slide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reflects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popular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deep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niche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attention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2012,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happened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</a:p>
          <a:p>
            <a:endParaRPr lang="is-IS" baseline="0" dirty="0" smtClean="0"/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82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0549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041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A17D1-D678-8443-ACEE-C1E01A89C514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71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success?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Analog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</a:p>
          <a:p>
            <a:endParaRPr lang="is-IS" baseline="0" dirty="0" smtClean="0"/>
          </a:p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rocket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sky,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things: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&amp;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engine</a:t>
            </a:r>
            <a:endParaRPr lang="is-IS" baseline="0" dirty="0" smtClean="0"/>
          </a:p>
          <a:p>
            <a:endParaRPr lang="is-IS" baseline="0" dirty="0" smtClean="0"/>
          </a:p>
          <a:p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powerful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engine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extent,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determined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capacity.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altLang="zh-CN" baseline="0" dirty="0" smtClean="0"/>
              <a:t>Expressive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power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&lt;--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</a:t>
            </a:r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991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describing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benefits,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aspects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deep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altLang="zh-CN" baseline="0" dirty="0" smtClean="0"/>
              <a:t>However,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invite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attention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fact: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Training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deep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appears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textbook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tutorial.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happen,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components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scene.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75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integrated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solution.</a:t>
            </a:r>
          </a:p>
          <a:p>
            <a:endParaRPr lang="en-US" baseline="0" dirty="0" smtClean="0"/>
          </a:p>
          <a:p>
            <a:r>
              <a:rPr lang="en-US" dirty="0" smtClean="0"/>
              <a:t>Let’s consider</a:t>
            </a:r>
            <a:r>
              <a:rPr lang="en-US" baseline="0" dirty="0" smtClean="0"/>
              <a:t> a large cluster system, which combines multiple machines, which we call computing nodes, via interconnects between them.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Within each node, there is a CPU, and usually it also contains one or multiple GPUs.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37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following section, we are going to introduce the three parts</a:t>
            </a:r>
            <a:r>
              <a:rPr lang="en-US" baseline="0" dirty="0" smtClean="0"/>
              <a:t> of our solution in turn.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are 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r>
              <a:rPr lang="is-IS" baseline="0" dirty="0" smtClean="0"/>
              <a:t>First of all,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know that a deep network is often formulated as multiple layers of computations.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the input end to the output end, the network needs to go through </a:t>
            </a:r>
            <a:r>
              <a:rPr lang="is-IS" baseline="0" dirty="0" smtClean="0"/>
              <a:t>….</a:t>
            </a:r>
          </a:p>
          <a:p>
            <a:endParaRPr lang="is-IS" baseline="0" dirty="0" smtClean="0"/>
          </a:p>
          <a:p>
            <a:r>
              <a:rPr lang="is-IS" baseline="0" dirty="0" smtClean="0"/>
              <a:t>PPL is to 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729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Particularly, PPL provide different</a:t>
            </a:r>
            <a:r>
              <a:rPr lang="en-US" baseline="0" dirty="0" smtClean="0"/>
              <a:t> editions for different architectures: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X86, ARM, CUDA, and </a:t>
            </a:r>
            <a:r>
              <a:rPr lang="en-US" baseline="0" dirty="0" err="1" smtClean="0"/>
              <a:t>OpenCL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22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663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r>
              <a:rPr lang="en-US" baseline="0" dirty="0" smtClean="0"/>
              <a:t> devices is also an important area that we invest heavily 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we take a lot of efforts to optimize the computational routines for ARM.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DB824-4ED6-124D-A8AC-1BDBCDB8873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5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74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091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92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1953" y="750928"/>
            <a:ext cx="5545487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13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文本占位符 1"/>
          <p:cNvSpPr txBox="1">
            <a:spLocks noGrp="1"/>
          </p:cNvSpPr>
          <p:nvPr>
            <p:ph type="body" sz="quarter" idx="4294967295"/>
          </p:nvPr>
        </p:nvSpPr>
        <p:spPr>
          <a:xfrm>
            <a:off x="438583" y="238125"/>
            <a:ext cx="8771659" cy="444500"/>
          </a:xfrm>
          <a:prstGeom prst="rect">
            <a:avLst/>
          </a:prstGeom>
        </p:spPr>
        <p:txBody>
          <a:bodyPr>
            <a:normAutofit/>
          </a:bodyPr>
          <a:lstStyle>
            <a:lvl1pPr defTabSz="768095">
              <a:spcBef>
                <a:spcPts val="400"/>
              </a:spcBef>
              <a:defRPr sz="2016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indent="0">
              <a:buNone/>
            </a:pPr>
            <a:endParaRPr sz="2000" b="1" dirty="0">
              <a:solidFill>
                <a:srgbClr val="E7242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577664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29" y="2821784"/>
            <a:ext cx="11715751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3538728"/>
            <a:ext cx="11715749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lang="en-US" sz="2700" b="0" dirty="0">
                <a:solidFill>
                  <a:srgbClr val="9A9A9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8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6048377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8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6048377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8"/>
            <a:ext cx="6742176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49311" y="1783080"/>
            <a:ext cx="4376928" cy="4910328"/>
          </a:xfrm>
          <a:ln w="9525"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239184" y="804672"/>
            <a:ext cx="11715749" cy="7315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71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6048377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8129" y="978408"/>
            <a:ext cx="11715751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2" y="5166360"/>
            <a:ext cx="11715751" cy="713232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96896" y="996696"/>
            <a:ext cx="6986016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0" y="1014984"/>
            <a:ext cx="7022592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8127" y="1828800"/>
            <a:ext cx="7022592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583424" y="1014984"/>
            <a:ext cx="4303776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29" y="2821784"/>
            <a:ext cx="11715751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3538728"/>
            <a:ext cx="11715749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lang="en-US" sz="2700" b="0" dirty="0">
                <a:solidFill>
                  <a:srgbClr val="9A9A9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8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6048377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8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6048377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302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8"/>
            <a:ext cx="6742176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49311" y="1783080"/>
            <a:ext cx="4376928" cy="4910328"/>
          </a:xfrm>
          <a:ln w="9525"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239184" y="804672"/>
            <a:ext cx="11715749" cy="7315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6048377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8129" y="978408"/>
            <a:ext cx="11715751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2" y="5166360"/>
            <a:ext cx="11715751" cy="713232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96896" y="996696"/>
            <a:ext cx="6986016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0" y="1014984"/>
            <a:ext cx="7022592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8127" y="1828800"/>
            <a:ext cx="7022592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583424" y="1014984"/>
            <a:ext cx="4303776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2821786"/>
            <a:ext cx="11715751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3538728"/>
            <a:ext cx="11715749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lang="en-US" sz="2700" b="0" dirty="0">
                <a:solidFill>
                  <a:srgbClr val="9A9A9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969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8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6048378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8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6048378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327577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8"/>
            <a:ext cx="6742176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49311" y="1783080"/>
            <a:ext cx="4376928" cy="4910328"/>
          </a:xfrm>
          <a:ln w="9525"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239184" y="804672"/>
            <a:ext cx="11715749" cy="7315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6048378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8130" y="978408"/>
            <a:ext cx="11715751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7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3" y="5166360"/>
            <a:ext cx="11715751" cy="713232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96896" y="996696"/>
            <a:ext cx="6986016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0" y="1014984"/>
            <a:ext cx="7022592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8127" y="1828800"/>
            <a:ext cx="7022592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583424" y="1014984"/>
            <a:ext cx="4303776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734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2821786"/>
            <a:ext cx="11715751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3538728"/>
            <a:ext cx="11715749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lang="en-US" sz="2700" b="0" dirty="0">
                <a:solidFill>
                  <a:srgbClr val="9A9A9A"/>
                </a:solidFill>
                <a:latin typeface="+mn-lt"/>
                <a:ea typeface="+mn-ea"/>
                <a:cs typeface="+mn-cs"/>
                <a:sym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8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6048378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8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Rectangle 3"/>
          <p:cNvSpPr>
            <a:spLocks/>
          </p:cNvSpPr>
          <p:nvPr userDrawn="1"/>
        </p:nvSpPr>
        <p:spPr bwMode="auto">
          <a:xfrm>
            <a:off x="6048378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327577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8"/>
            <a:ext cx="6742176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49311" y="1783080"/>
            <a:ext cx="4376928" cy="4910328"/>
          </a:xfrm>
          <a:ln w="9525"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239184" y="804672"/>
            <a:ext cx="11715749" cy="7315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233210-FD1D-4643-A408-4B2BDEE02D8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6048378" y="1589484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8130" y="978408"/>
            <a:ext cx="11715751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7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3" y="5166360"/>
            <a:ext cx="11715751" cy="713232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96896" y="996696"/>
            <a:ext cx="6986016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0" y="1014984"/>
            <a:ext cx="7022592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8127" y="1828800"/>
            <a:ext cx="7022592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583424" y="1014984"/>
            <a:ext cx="4303776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3910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1"/>
          <p:cNvSpPr>
            <a:spLocks/>
          </p:cNvSpPr>
          <p:nvPr userDrawn="1"/>
        </p:nvSpPr>
        <p:spPr bwMode="auto">
          <a:xfrm>
            <a:off x="0" y="0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0" y="6063258"/>
            <a:ext cx="12192000" cy="794742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342D3F-0964-674F-886D-75E26F7BF682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174"/>
            <a:fld id="{5C4739C2-734D-3D4B-A2DA-4280D6BFE627}" type="datetimeFigureOut">
              <a:rPr kumimoji="1" lang="zh-CN" altLang="en-US" smtClean="0">
                <a:solidFill>
                  <a:srgbClr val="000000"/>
                </a:solidFill>
              </a:rPr>
              <a:pPr defTabSz="914174"/>
              <a:t>2017/11/18</a:t>
            </a:fld>
            <a:endParaRPr kumimoji="1" lang="zh-CN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174"/>
            <a:endParaRPr kumimoji="1" lang="zh-CN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2B6A-C54B-7B4B-8624-569B854B51C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8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12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68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2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D8FFF-10F8-4B9C-9872-CC2BCD3FCFAC}" type="datetimeFigureOut">
              <a:rPr lang="zh-CN" altLang="en-US" smtClean="0"/>
              <a:t>2017/11/18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77780-C18D-4550-9036-EB623674AB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4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73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29" y="178595"/>
            <a:ext cx="11715751" cy="62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129" y="1785938"/>
            <a:ext cx="11715751" cy="49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Bold Condensed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Bold Condensed" charset="0"/>
              </a:rPr>
              <a:t>Second level</a:t>
            </a:r>
          </a:p>
          <a:p>
            <a:pPr lvl="2"/>
            <a:r>
              <a:rPr lang="en-US" smtClean="0">
                <a:sym typeface="Helvetica Neue Bold Condensed" charset="0"/>
              </a:rPr>
              <a:t>Third level</a:t>
            </a:r>
          </a:p>
          <a:p>
            <a:pPr lvl="3"/>
            <a:r>
              <a:rPr lang="en-US" smtClean="0">
                <a:sym typeface="Helvetica Neue Bold Condensed" charset="0"/>
              </a:rPr>
              <a:t>Fourth level</a:t>
            </a:r>
          </a:p>
          <a:p>
            <a:pPr lvl="4"/>
            <a:r>
              <a:rPr lang="en-US" smtClean="0">
                <a:sym typeface="Helvetica Neue Bold Condensed" charset="0"/>
              </a:rPr>
              <a:t>Fifth level</a:t>
            </a:r>
            <a:endParaRPr lang="en-US" dirty="0">
              <a:sym typeface="Baskerville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06254" y="6616899"/>
            <a:ext cx="290215" cy="2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4D4D4D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 defTabSz="914174"/>
            <a:fld id="{3882495B-39B3-5F42-8174-3C1974B27A1C}" type="slidenum">
              <a:rPr lang="en-US" smtClean="0"/>
              <a:pPr defTabSz="91417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4950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 i="0">
          <a:solidFill>
            <a:schemeClr val="tx1"/>
          </a:solidFill>
          <a:latin typeface="+mj-lt"/>
          <a:ea typeface="+mj-ea"/>
          <a:cs typeface="Helvetica Neue"/>
          <a:sym typeface="Helvetica Neue Bold Condense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4902" indent="-401722" algn="l" rtl="0" eaLnBrk="1" fontAlgn="base" hangingPunct="1">
        <a:spcBef>
          <a:spcPts val="1686"/>
        </a:spcBef>
        <a:spcAft>
          <a:spcPct val="0"/>
        </a:spcAft>
        <a:buSzPct val="100000"/>
        <a:buFont typeface="Lucida Grande" charset="0"/>
        <a:buChar char="‣"/>
        <a:defRPr sz="2800" b="1" i="0">
          <a:solidFill>
            <a:schemeClr val="tx1"/>
          </a:solidFill>
          <a:latin typeface="+mj-lt"/>
          <a:ea typeface="+mn-ea"/>
          <a:cs typeface="Helvetica Neue"/>
          <a:sym typeface="Helvetica Neue Bold Condensed" charset="0"/>
        </a:defRPr>
      </a:lvl1pPr>
      <a:lvl2pPr marL="937353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5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2pPr>
      <a:lvl3pPr marL="1249804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3pPr>
      <a:lvl4pPr marL="1562256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4pPr>
      <a:lvl5pPr marL="1874706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29" y="178595"/>
            <a:ext cx="11715751" cy="62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129" y="1785938"/>
            <a:ext cx="11715751" cy="49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Bold Condensed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Bold Condensed" charset="0"/>
              </a:rPr>
              <a:t>Second level</a:t>
            </a:r>
          </a:p>
          <a:p>
            <a:pPr lvl="2"/>
            <a:r>
              <a:rPr lang="en-US" smtClean="0">
                <a:sym typeface="Helvetica Neue Bold Condensed" charset="0"/>
              </a:rPr>
              <a:t>Third level</a:t>
            </a:r>
          </a:p>
          <a:p>
            <a:pPr lvl="3"/>
            <a:r>
              <a:rPr lang="en-US" smtClean="0">
                <a:sym typeface="Helvetica Neue Bold Condensed" charset="0"/>
              </a:rPr>
              <a:t>Fourth level</a:t>
            </a:r>
          </a:p>
          <a:p>
            <a:pPr lvl="4"/>
            <a:r>
              <a:rPr lang="en-US" smtClean="0">
                <a:sym typeface="Helvetica Neue Bold Condensed" charset="0"/>
              </a:rPr>
              <a:t>Fifth level</a:t>
            </a:r>
            <a:endParaRPr lang="en-US" dirty="0">
              <a:sym typeface="Baskerville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06254" y="6616899"/>
            <a:ext cx="290215" cy="2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4D4D4D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 defTabSz="914174"/>
            <a:fld id="{3882495B-39B3-5F42-8174-3C1974B27A1C}" type="slidenum">
              <a:rPr lang="en-US" smtClean="0"/>
              <a:pPr defTabSz="91417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62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 i="0">
          <a:solidFill>
            <a:schemeClr val="tx1"/>
          </a:solidFill>
          <a:latin typeface="+mj-lt"/>
          <a:ea typeface="+mj-ea"/>
          <a:cs typeface="Helvetica Neue"/>
          <a:sym typeface="Helvetica Neue Bold Condense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4902" indent="-401722" algn="l" rtl="0" eaLnBrk="1" fontAlgn="base" hangingPunct="1">
        <a:spcBef>
          <a:spcPts val="1686"/>
        </a:spcBef>
        <a:spcAft>
          <a:spcPct val="0"/>
        </a:spcAft>
        <a:buSzPct val="100000"/>
        <a:buFont typeface="Lucida Grande" charset="0"/>
        <a:buChar char="‣"/>
        <a:defRPr sz="2800" b="1" i="0">
          <a:solidFill>
            <a:schemeClr val="tx1"/>
          </a:solidFill>
          <a:latin typeface="+mj-lt"/>
          <a:ea typeface="+mn-ea"/>
          <a:cs typeface="Helvetica Neue"/>
          <a:sym typeface="Helvetica Neue Bold Condensed" charset="0"/>
        </a:defRPr>
      </a:lvl1pPr>
      <a:lvl2pPr marL="937353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5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2pPr>
      <a:lvl3pPr marL="1249804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3pPr>
      <a:lvl4pPr marL="1562256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4pPr>
      <a:lvl5pPr marL="1874706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178595"/>
            <a:ext cx="11715751" cy="62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130" y="1785938"/>
            <a:ext cx="11715751" cy="49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Bold Condensed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Bold Condensed" charset="0"/>
              </a:rPr>
              <a:t>Second level</a:t>
            </a:r>
          </a:p>
          <a:p>
            <a:pPr lvl="2"/>
            <a:r>
              <a:rPr lang="en-US" smtClean="0">
                <a:sym typeface="Helvetica Neue Bold Condensed" charset="0"/>
              </a:rPr>
              <a:t>Third level</a:t>
            </a:r>
          </a:p>
          <a:p>
            <a:pPr lvl="3"/>
            <a:r>
              <a:rPr lang="en-US" smtClean="0">
                <a:sym typeface="Helvetica Neue Bold Condensed" charset="0"/>
              </a:rPr>
              <a:t>Fourth level</a:t>
            </a:r>
          </a:p>
          <a:p>
            <a:pPr lvl="4"/>
            <a:r>
              <a:rPr lang="en-US" smtClean="0">
                <a:sym typeface="Helvetica Neue Bold Condensed" charset="0"/>
              </a:rPr>
              <a:t>Fifth level</a:t>
            </a:r>
            <a:endParaRPr lang="en-US" dirty="0">
              <a:sym typeface="Baskerville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06255" y="6616899"/>
            <a:ext cx="290215" cy="2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4D4D4D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 defTabSz="914174"/>
            <a:fld id="{3882495B-39B3-5F42-8174-3C1974B27A1C}" type="slidenum">
              <a:rPr lang="en-US" smtClean="0"/>
              <a:pPr defTabSz="91417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8233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 i="0">
          <a:solidFill>
            <a:schemeClr val="tx1"/>
          </a:solidFill>
          <a:latin typeface="+mj-lt"/>
          <a:ea typeface="+mj-ea"/>
          <a:cs typeface="Helvetica Neue"/>
          <a:sym typeface="Helvetica Neue Bold Condense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4902" indent="-401722" algn="l" rtl="0" eaLnBrk="1" fontAlgn="base" hangingPunct="1">
        <a:spcBef>
          <a:spcPts val="1686"/>
        </a:spcBef>
        <a:spcAft>
          <a:spcPct val="0"/>
        </a:spcAft>
        <a:buSzPct val="100000"/>
        <a:buFont typeface="Lucida Grande" charset="0"/>
        <a:buChar char="‣"/>
        <a:defRPr sz="2800" b="1" i="0">
          <a:solidFill>
            <a:schemeClr val="tx1"/>
          </a:solidFill>
          <a:latin typeface="+mj-lt"/>
          <a:ea typeface="+mn-ea"/>
          <a:cs typeface="Helvetica Neue"/>
          <a:sym typeface="Helvetica Neue Bold Condensed" charset="0"/>
        </a:defRPr>
      </a:lvl1pPr>
      <a:lvl2pPr marL="937353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5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2pPr>
      <a:lvl3pPr marL="1249804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3pPr>
      <a:lvl4pPr marL="1562256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4pPr>
      <a:lvl5pPr marL="1874706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178595"/>
            <a:ext cx="11715751" cy="62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130" y="1785938"/>
            <a:ext cx="11715751" cy="49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Bold Condensed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 Neue Bold Condensed" charset="0"/>
              </a:rPr>
              <a:t>Second level</a:t>
            </a:r>
          </a:p>
          <a:p>
            <a:pPr lvl="2"/>
            <a:r>
              <a:rPr lang="en-US" smtClean="0">
                <a:sym typeface="Helvetica Neue Bold Condensed" charset="0"/>
              </a:rPr>
              <a:t>Third level</a:t>
            </a:r>
          </a:p>
          <a:p>
            <a:pPr lvl="3"/>
            <a:r>
              <a:rPr lang="en-US" smtClean="0">
                <a:sym typeface="Helvetica Neue Bold Condensed" charset="0"/>
              </a:rPr>
              <a:t>Fourth level</a:t>
            </a:r>
          </a:p>
          <a:p>
            <a:pPr lvl="4"/>
            <a:r>
              <a:rPr lang="en-US" smtClean="0">
                <a:sym typeface="Helvetica Neue Bold Condensed" charset="0"/>
              </a:rPr>
              <a:t>Fifth level</a:t>
            </a:r>
            <a:endParaRPr lang="en-US" dirty="0">
              <a:sym typeface="Baskerville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06255" y="6616899"/>
            <a:ext cx="290215" cy="24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lvl1pPr algn="ctr">
              <a:defRPr sz="1100" b="0" i="0">
                <a:solidFill>
                  <a:srgbClr val="4D4D4D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 defTabSz="914174"/>
            <a:fld id="{3882495B-39B3-5F42-8174-3C1974B27A1C}" type="slidenum">
              <a:rPr lang="en-US" smtClean="0"/>
              <a:pPr defTabSz="914174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3817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 i="0">
          <a:solidFill>
            <a:schemeClr val="tx1"/>
          </a:solidFill>
          <a:latin typeface="+mj-lt"/>
          <a:ea typeface="+mj-ea"/>
          <a:cs typeface="Helvetica Neue"/>
          <a:sym typeface="Helvetica Neue Bold Condense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4902" indent="-401722" algn="l" rtl="0" eaLnBrk="1" fontAlgn="base" hangingPunct="1">
        <a:spcBef>
          <a:spcPts val="1686"/>
        </a:spcBef>
        <a:spcAft>
          <a:spcPct val="0"/>
        </a:spcAft>
        <a:buSzPct val="100000"/>
        <a:buFont typeface="Lucida Grande" charset="0"/>
        <a:buChar char="‣"/>
        <a:defRPr sz="2800" b="1" i="0">
          <a:solidFill>
            <a:schemeClr val="tx1"/>
          </a:solidFill>
          <a:latin typeface="+mj-lt"/>
          <a:ea typeface="+mn-ea"/>
          <a:cs typeface="Helvetica Neue"/>
          <a:sym typeface="Helvetica Neue Bold Condensed" charset="0"/>
        </a:defRPr>
      </a:lvl1pPr>
      <a:lvl2pPr marL="937353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5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2pPr>
      <a:lvl3pPr marL="1249804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3pPr>
      <a:lvl4pPr marL="1562256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4pPr>
      <a:lvl5pPr marL="1874706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 b="0" i="0">
          <a:solidFill>
            <a:schemeClr val="accent1"/>
          </a:solidFill>
          <a:latin typeface="+mn-lt"/>
          <a:ea typeface="ヒラギノ明朝 ProN W3" charset="0"/>
          <a:cs typeface="Helvetica Neue Light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44.png"/><Relationship Id="rId3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49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tiff"/><Relationship Id="rId14" Type="http://schemas.openxmlformats.org/officeDocument/2006/relationships/image" Target="../media/image16.tiff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tiff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6" Type="http://schemas.openxmlformats.org/officeDocument/2006/relationships/image" Target="../media/image56.tiff"/><Relationship Id="rId7" Type="http://schemas.openxmlformats.org/officeDocument/2006/relationships/image" Target="../media/image57.tiff"/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5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6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6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6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2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44.png"/><Relationship Id="rId3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7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chart" Target="../charts/char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4" Type="http://schemas.openxmlformats.org/officeDocument/2006/relationships/image" Target="../media/image73.tiff"/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7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76.tiff"/><Relationship Id="rId3" Type="http://schemas.openxmlformats.org/officeDocument/2006/relationships/image" Target="../media/image7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8" Type="http://schemas.openxmlformats.org/officeDocument/2006/relationships/image" Target="../media/image39.tiff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3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0BDF59C-8876-4C07-86D1-096C6CCDE453}"/>
              </a:ext>
            </a:extLst>
          </p:cNvPr>
          <p:cNvSpPr txBox="1"/>
          <p:nvPr/>
        </p:nvSpPr>
        <p:spPr>
          <a:xfrm>
            <a:off x="742607" y="2636616"/>
            <a:ext cx="68773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深度学习框架与大规模深度学习训练</a:t>
            </a:r>
            <a:r>
              <a:rPr lang="zh-CN" altLang="en-US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</a:t>
            </a:r>
            <a:endParaRPr lang="en-US" altLang="zh-CN" sz="36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  </a:t>
            </a:r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来自商汤的解决方案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9641ACBE-BC14-4FC9-81D3-2BCBC14FA20C}"/>
              </a:ext>
            </a:extLst>
          </p:cNvPr>
          <p:cNvSpPr txBox="1"/>
          <p:nvPr/>
        </p:nvSpPr>
        <p:spPr>
          <a:xfrm>
            <a:off x="742607" y="4415797"/>
            <a:ext cx="4319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张行程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B3317C5-8A3B-41BC-BEF9-80955951153B}"/>
              </a:ext>
            </a:extLst>
          </p:cNvPr>
          <p:cNvSpPr txBox="1"/>
          <p:nvPr/>
        </p:nvSpPr>
        <p:spPr>
          <a:xfrm>
            <a:off x="742607" y="4926660"/>
            <a:ext cx="431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alpha val="4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商汤科技深度学习框架核心开发者</a:t>
            </a:r>
            <a:endParaRPr lang="en-US" altLang="zh-CN" sz="1600" dirty="0">
              <a:solidFill>
                <a:schemeClr val="bg1">
                  <a:alpha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3" y="1653582"/>
            <a:ext cx="1678940" cy="47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5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Infrastructures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AutoShape 9"/>
          <p:cNvSpPr>
            <a:spLocks/>
          </p:cNvSpPr>
          <p:nvPr/>
        </p:nvSpPr>
        <p:spPr bwMode="auto">
          <a:xfrm>
            <a:off x="3220644" y="4594330"/>
            <a:ext cx="1860724" cy="15716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910" y="6680"/>
                  <a:pt x="1398" y="13745"/>
                  <a:pt x="1398" y="21053"/>
                </a:cubicBezTo>
                <a:cubicBezTo>
                  <a:pt x="1398" y="21236"/>
                  <a:pt x="1395" y="21417"/>
                  <a:pt x="1394" y="21600"/>
                </a:cubicBezTo>
                <a:lnTo>
                  <a:pt x="20206" y="21600"/>
                </a:lnTo>
                <a:cubicBezTo>
                  <a:pt x="20206" y="21417"/>
                  <a:pt x="20203" y="21236"/>
                  <a:pt x="20203" y="21053"/>
                </a:cubicBezTo>
                <a:cubicBezTo>
                  <a:pt x="20203" y="13745"/>
                  <a:pt x="20691" y="6680"/>
                  <a:pt x="21600" y="0"/>
                </a:cubicBezTo>
                <a:cubicBezTo>
                  <a:pt x="21600" y="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26787" tIns="26787" rIns="26787" bIns="26787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000" b="1" dirty="0">
                <a:latin typeface="Helvetica Neue"/>
                <a:ea typeface="ＭＳ Ｐゴシック" charset="0"/>
                <a:cs typeface="Helvetica Neue Bold Condensed" charset="0"/>
              </a:rPr>
              <a:t>Computation</a:t>
            </a:r>
          </a:p>
        </p:txBody>
      </p:sp>
      <p:sp>
        <p:nvSpPr>
          <p:cNvPr id="12" name="AutoShape 10"/>
          <p:cNvSpPr>
            <a:spLocks/>
          </p:cNvSpPr>
          <p:nvPr/>
        </p:nvSpPr>
        <p:spPr bwMode="auto">
          <a:xfrm>
            <a:off x="2765234" y="2924479"/>
            <a:ext cx="2765971" cy="158055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1486" y="6493"/>
                  <a:pt x="2650" y="13771"/>
                  <a:pt x="3418" y="21600"/>
                </a:cubicBezTo>
                <a:lnTo>
                  <a:pt x="18183" y="21600"/>
                </a:lnTo>
                <a:cubicBezTo>
                  <a:pt x="18951" y="13771"/>
                  <a:pt x="20114" y="6493"/>
                  <a:pt x="21600" y="0"/>
                </a:cubicBezTo>
                <a:cubicBezTo>
                  <a:pt x="21600" y="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lIns="26787" tIns="26787" rIns="26787" bIns="26787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000" b="1" dirty="0">
                <a:latin typeface="Helvetica Neue"/>
                <a:ea typeface="ＭＳ Ｐゴシック" charset="0"/>
                <a:cs typeface="Helvetica Neue Bold Condensed" charset="0"/>
              </a:rPr>
              <a:t>Learning</a:t>
            </a:r>
          </a:p>
          <a:p>
            <a:pPr defTabSz="914174"/>
            <a:r>
              <a:rPr lang="en-US" sz="2000" b="1" dirty="0">
                <a:latin typeface="Helvetica Neue"/>
                <a:ea typeface="ＭＳ Ｐゴシック" charset="0"/>
                <a:cs typeface="Helvetica Neue Bold Condensed" charset="0"/>
              </a:rPr>
              <a:t>Framework</a:t>
            </a:r>
          </a:p>
        </p:txBody>
      </p:sp>
      <p:sp>
        <p:nvSpPr>
          <p:cNvPr id="13" name="AutoShape 11"/>
          <p:cNvSpPr>
            <a:spLocks/>
          </p:cNvSpPr>
          <p:nvPr/>
        </p:nvSpPr>
        <p:spPr bwMode="auto">
          <a:xfrm>
            <a:off x="1702595" y="1254627"/>
            <a:ext cx="4911328" cy="158055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5" y="193"/>
                </a:moveTo>
                <a:cubicBezTo>
                  <a:pt x="1790" y="5360"/>
                  <a:pt x="3332" y="12706"/>
                  <a:pt x="4529" y="21600"/>
                </a:cubicBezTo>
                <a:lnTo>
                  <a:pt x="17020" y="21600"/>
                </a:lnTo>
                <a:cubicBezTo>
                  <a:pt x="18231" y="12595"/>
                  <a:pt x="19796" y="5177"/>
                  <a:pt x="21600" y="0"/>
                </a:cubicBezTo>
                <a:lnTo>
                  <a:pt x="0" y="0"/>
                </a:lnTo>
                <a:cubicBezTo>
                  <a:pt x="0" y="0"/>
                  <a:pt x="15" y="193"/>
                  <a:pt x="15" y="193"/>
                </a:cubicBezTo>
                <a:close/>
                <a:moveTo>
                  <a:pt x="15" y="193"/>
                </a:move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lIns="26787" tIns="26787" rIns="26787" bIns="26787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000" b="1" dirty="0">
                <a:latin typeface="Helvetica Neue"/>
                <a:ea typeface="ＭＳ Ｐゴシック" charset="0"/>
                <a:cs typeface="Helvetica Neue Bold Condensed" charset="0"/>
              </a:rPr>
              <a:t>Cluster</a:t>
            </a:r>
          </a:p>
          <a:p>
            <a:pPr defTabSz="914174"/>
            <a:r>
              <a:rPr lang="en-US" sz="2000" b="1" dirty="0">
                <a:latin typeface="Helvetica Neue"/>
                <a:ea typeface="ＭＳ Ｐゴシック" charset="0"/>
                <a:cs typeface="Helvetica Neue Bold Condensed" charset="0"/>
              </a:rPr>
              <a:t>Platform</a:t>
            </a:r>
          </a:p>
        </p:txBody>
      </p:sp>
      <p:sp>
        <p:nvSpPr>
          <p:cNvPr id="15" name="Line 3"/>
          <p:cNvSpPr>
            <a:spLocks noChangeShapeType="1"/>
          </p:cNvSpPr>
          <p:nvPr/>
        </p:nvSpPr>
        <p:spPr bwMode="auto">
          <a:xfrm flipH="1">
            <a:off x="5661980" y="2836230"/>
            <a:ext cx="4644553" cy="0"/>
          </a:xfrm>
          <a:prstGeom prst="line">
            <a:avLst/>
          </a:prstGeom>
          <a:noFill/>
          <a:ln w="12700" cap="flat">
            <a:solidFill>
              <a:srgbClr val="CDCDC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Line 4"/>
          <p:cNvSpPr>
            <a:spLocks noChangeShapeType="1"/>
          </p:cNvSpPr>
          <p:nvPr/>
        </p:nvSpPr>
        <p:spPr bwMode="auto">
          <a:xfrm flipH="1">
            <a:off x="5188706" y="4499385"/>
            <a:ext cx="5117827" cy="0"/>
          </a:xfrm>
          <a:prstGeom prst="line">
            <a:avLst/>
          </a:prstGeom>
          <a:noFill/>
          <a:ln w="12700" cap="flat">
            <a:solidFill>
              <a:srgbClr val="CDCDC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5055871" y="6160307"/>
            <a:ext cx="5250656" cy="0"/>
          </a:xfrm>
          <a:prstGeom prst="line">
            <a:avLst/>
          </a:prstGeom>
          <a:noFill/>
          <a:ln w="12700" cap="flat">
            <a:solidFill>
              <a:srgbClr val="CDCDC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6"/>
          <p:cNvSpPr>
            <a:spLocks/>
          </p:cNvSpPr>
          <p:nvPr/>
        </p:nvSpPr>
        <p:spPr bwMode="auto">
          <a:xfrm>
            <a:off x="5886337" y="2262498"/>
            <a:ext cx="4429125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 defTabSz="914174">
              <a:spcBef>
                <a:spcPts val="1687"/>
              </a:spcBef>
            </a:pPr>
            <a:r>
              <a:rPr lang="en-US" sz="1600" dirty="0">
                <a:solidFill>
                  <a:srgbClr val="4D4D4D"/>
                </a:solidFill>
                <a:ea typeface="ＭＳ Ｐゴシック" charset="0"/>
                <a:cs typeface="Helvetica Neue Light" charset="0"/>
                <a:sym typeface="Helvetica Neue Light" charset="0"/>
              </a:rPr>
              <a:t>A large-scale cluster platform that can accommodate multiple concurrent tasks.</a:t>
            </a:r>
          </a:p>
        </p:txBody>
      </p:sp>
      <p:sp>
        <p:nvSpPr>
          <p:cNvPr id="19" name="Rectangle 7"/>
          <p:cNvSpPr>
            <a:spLocks/>
          </p:cNvSpPr>
          <p:nvPr/>
        </p:nvSpPr>
        <p:spPr bwMode="auto">
          <a:xfrm>
            <a:off x="5234465" y="3918955"/>
            <a:ext cx="5098852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 defTabSz="914174">
              <a:spcBef>
                <a:spcPts val="1687"/>
              </a:spcBef>
            </a:pPr>
            <a:r>
              <a:rPr lang="en-US" sz="1600" dirty="0">
                <a:solidFill>
                  <a:srgbClr val="4D4D4D"/>
                </a:solidFill>
                <a:ea typeface="ＭＳ Ｐゴシック" charset="0"/>
                <a:cs typeface="Helvetica Neue Light" charset="0"/>
                <a:sym typeface="Helvetica Neue Light" charset="0"/>
              </a:rPr>
              <a:t>An efficient &amp; scalable learning framework for performing the model training &amp; testing.</a:t>
            </a:r>
          </a:p>
        </p:txBody>
      </p:sp>
      <p:sp>
        <p:nvSpPr>
          <p:cNvPr id="20" name="Rectangle 8"/>
          <p:cNvSpPr>
            <a:spLocks/>
          </p:cNvSpPr>
          <p:nvPr/>
        </p:nvSpPr>
        <p:spPr bwMode="auto">
          <a:xfrm>
            <a:off x="5100520" y="5588807"/>
            <a:ext cx="5206008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 defTabSz="914174">
              <a:spcBef>
                <a:spcPts val="1687"/>
              </a:spcBef>
            </a:pPr>
            <a:r>
              <a:rPr lang="en-US" sz="1600" dirty="0">
                <a:solidFill>
                  <a:srgbClr val="4D4D4D"/>
                </a:solidFill>
                <a:ea typeface="ＭＳ Ｐゴシック" charset="0"/>
                <a:cs typeface="Helvetica Neue Light" charset="0"/>
                <a:sym typeface="Helvetica Neue Light" charset="0"/>
              </a:rPr>
              <a:t>High performance computational functions or hardware modules that make each step fast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5242342" y="4889932"/>
            <a:ext cx="1295546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174"/>
            <a:r>
              <a:rPr lang="en-US" sz="4500" b="1" dirty="0">
                <a:ln w="22225">
                  <a:solidFill>
                    <a:srgbClr val="DA8E00"/>
                  </a:solidFill>
                  <a:prstDash val="solid"/>
                </a:ln>
                <a:solidFill>
                  <a:srgbClr val="DA8E00">
                    <a:lumMod val="40000"/>
                    <a:lumOff val="60000"/>
                  </a:srgbClr>
                </a:solidFill>
              </a:rPr>
              <a:t>PPL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28979" y="3110621"/>
            <a:ext cx="2205284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174"/>
            <a:r>
              <a:rPr lang="en-US" sz="4500" b="1" dirty="0">
                <a:ln w="22225">
                  <a:solidFill>
                    <a:srgbClr val="DA8E00"/>
                  </a:solidFill>
                  <a:prstDash val="solid"/>
                </a:ln>
                <a:solidFill>
                  <a:srgbClr val="DA8E00">
                    <a:lumMod val="40000"/>
                    <a:lumOff val="60000"/>
                  </a:srgbClr>
                </a:solidFill>
              </a:rPr>
              <a:t>Parrots</a:t>
            </a:r>
            <a:endParaRPr lang="en-US" sz="4500" b="1" dirty="0">
              <a:ln w="13462">
                <a:solidFill>
                  <a:srgbClr val="FFFFFF"/>
                </a:solidFill>
                <a:prstDash val="solid"/>
              </a:ln>
              <a:solidFill>
                <a:srgbClr val="000000">
                  <a:lumMod val="85000"/>
                  <a:lumOff val="15000"/>
                </a:srgbClr>
              </a:solidFill>
              <a:effectLst>
                <a:outerShdw dist="38100" dir="2700000" algn="bl" rotWithShape="0">
                  <a:srgbClr val="22AC56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37893" y="1455343"/>
            <a:ext cx="2792751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174"/>
            <a:r>
              <a:rPr lang="en-US" sz="4500" b="1" dirty="0" err="1">
                <a:ln w="22225">
                  <a:solidFill>
                    <a:srgbClr val="DA8E00"/>
                  </a:solidFill>
                  <a:prstDash val="solid"/>
                </a:ln>
                <a:solidFill>
                  <a:srgbClr val="DA8E00">
                    <a:lumMod val="40000"/>
                    <a:lumOff val="60000"/>
                  </a:srgbClr>
                </a:solidFill>
              </a:rPr>
              <a:t>DeepLink</a:t>
            </a:r>
            <a:endParaRPr lang="en-US" sz="4500" b="1" dirty="0">
              <a:ln w="13462">
                <a:solidFill>
                  <a:srgbClr val="FFFFFF"/>
                </a:solidFill>
                <a:prstDash val="solid"/>
              </a:ln>
              <a:solidFill>
                <a:srgbClr val="000000">
                  <a:lumMod val="85000"/>
                  <a:lumOff val="15000"/>
                </a:srgbClr>
              </a:solidFill>
              <a:effectLst>
                <a:outerShdw dist="38100" dir="2700000" algn="bl" rotWithShape="0">
                  <a:srgbClr val="22AC56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92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1" y="1172619"/>
            <a:ext cx="3810000" cy="287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Integrated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218267" y="3640666"/>
            <a:ext cx="2175934" cy="2743200"/>
            <a:chOff x="872067" y="3369733"/>
            <a:chExt cx="2175934" cy="2743200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872067" y="3369733"/>
              <a:ext cx="2175934" cy="2743200"/>
            </a:xfrm>
            <a:prstGeom prst="roundRect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4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1458390" y="4433921"/>
              <a:ext cx="1399108" cy="609600"/>
            </a:xfrm>
            <a:prstGeom prst="roundRect">
              <a:avLst/>
            </a:pr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PPL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1079510" y="3646521"/>
              <a:ext cx="1777988" cy="609600"/>
            </a:xfrm>
            <a:prstGeom prst="roundRect">
              <a:avLst/>
            </a:pr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Parrots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1458390" y="5187455"/>
              <a:ext cx="262469" cy="6942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2AC56">
                      <a:lumMod val="50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GPU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837270" y="5187455"/>
              <a:ext cx="262469" cy="6942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2AC56">
                      <a:lumMod val="50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GPU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216150" y="5187455"/>
              <a:ext cx="262469" cy="6942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2AC56">
                      <a:lumMod val="50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GPU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595029" y="5187455"/>
              <a:ext cx="262469" cy="6942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2AC56">
                      <a:lumMod val="50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GPU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079510" y="4433921"/>
              <a:ext cx="262469" cy="1447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B2040A">
                      <a:lumMod val="75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CPU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30234" y="3646520"/>
            <a:ext cx="2175934" cy="2743200"/>
            <a:chOff x="872067" y="3369733"/>
            <a:chExt cx="2175934" cy="2743200"/>
          </a:xfrm>
        </p:grpSpPr>
        <p:sp>
          <p:nvSpPr>
            <p:cNvPr id="25" name="Rounded Rectangle 24"/>
            <p:cNvSpPr/>
            <p:nvPr/>
          </p:nvSpPr>
          <p:spPr bwMode="auto">
            <a:xfrm>
              <a:off x="872067" y="3369733"/>
              <a:ext cx="2175934" cy="2743200"/>
            </a:xfrm>
            <a:prstGeom prst="roundRect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4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1458390" y="4433921"/>
              <a:ext cx="1399108" cy="609600"/>
            </a:xfrm>
            <a:prstGeom prst="roundRect">
              <a:avLst/>
            </a:pr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PPL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1079510" y="3646521"/>
              <a:ext cx="1777988" cy="609600"/>
            </a:xfrm>
            <a:prstGeom prst="roundRect">
              <a:avLst/>
            </a:pr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FFFFFF"/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Parrots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458390" y="5187455"/>
              <a:ext cx="262469" cy="6942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2AC56">
                      <a:lumMod val="50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GPU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837270" y="5187455"/>
              <a:ext cx="262469" cy="6942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2AC56">
                      <a:lumMod val="50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GPU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216150" y="5187455"/>
              <a:ext cx="262469" cy="6942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2AC56">
                      <a:lumMod val="50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GPU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595029" y="5187455"/>
              <a:ext cx="262469" cy="69426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22AC56">
                      <a:lumMod val="50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GPU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079510" y="4433921"/>
              <a:ext cx="262469" cy="1447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B2040A">
                      <a:lumMod val="75000"/>
                    </a:srgbClr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CPU</a:t>
              </a:r>
            </a:p>
          </p:txBody>
        </p:sp>
      </p:grpSp>
      <p:cxnSp>
        <p:nvCxnSpPr>
          <p:cNvPr id="34" name="Straight Arrow Connector 33"/>
          <p:cNvCxnSpPr>
            <a:stCxn id="7" idx="3"/>
            <a:endCxn id="27" idx="1"/>
          </p:cNvCxnSpPr>
          <p:nvPr/>
        </p:nvCxnSpPr>
        <p:spPr bwMode="auto">
          <a:xfrm>
            <a:off x="4203703" y="4222254"/>
            <a:ext cx="833979" cy="5854"/>
          </a:xfrm>
          <a:prstGeom prst="straightConnector1">
            <a:avLst/>
          </a:prstGeom>
          <a:solidFill>
            <a:srgbClr val="4D4D4D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Rounded Rectangle 36"/>
          <p:cNvSpPr/>
          <p:nvPr/>
        </p:nvSpPr>
        <p:spPr bwMode="auto">
          <a:xfrm>
            <a:off x="3824819" y="1377124"/>
            <a:ext cx="1777988" cy="1662080"/>
          </a:xfrm>
          <a:prstGeom prst="round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Deep Link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Storage</a:t>
            </a: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200" dirty="0" err="1">
                <a:solidFill>
                  <a:srgbClr val="FFFFFF"/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Communucation</a:t>
            </a:r>
            <a:endParaRPr lang="en-US" sz="1200" dirty="0">
              <a:solidFill>
                <a:srgbClr val="FFFFFF"/>
              </a:solidFill>
              <a:ea typeface="ヒラギノ角ゴ ProN W6" charset="0"/>
              <a:cs typeface="ヒラギノ角ゴ ProN W6" charset="0"/>
              <a:sym typeface="Helvetica Neue Bold Condensed" charset="0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Scheduling</a:t>
            </a: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FFFF"/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Monitoring</a:t>
            </a:r>
          </a:p>
          <a:p>
            <a:pPr marL="285750" indent="-285750" algn="ctr"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1200" dirty="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064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7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5646" b="5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D3F-0964-674F-886D-75E26F7BF68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0" y="1902028"/>
            <a:ext cx="12192000" cy="892969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0" y="2978453"/>
            <a:ext cx="12192000" cy="892969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0" y="4054084"/>
            <a:ext cx="12192000" cy="892969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1702599" y="1942212"/>
            <a:ext cx="842962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174"/>
            <a:r>
              <a:rPr lang="en-US" sz="30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 Bold Condensed"/>
              </a:rPr>
              <a:t>PPL</a:t>
            </a:r>
          </a:p>
          <a:p>
            <a:pPr defTabSz="914174"/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A library of highly optimized computational modules.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1702599" y="3013775"/>
            <a:ext cx="842962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174"/>
            <a:r>
              <a:rPr lang="en-US" sz="30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 Bold Condensed"/>
              </a:rPr>
              <a:t>Parrots</a:t>
            </a:r>
          </a:p>
          <a:p>
            <a:pPr defTabSz="914174"/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A deep learning framework that is </a:t>
            </a:r>
            <a:r>
              <a:rPr lang="en-US" sz="2100" i="1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efficient</a:t>
            </a:r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, </a:t>
            </a:r>
            <a:r>
              <a:rPr lang="en-US" sz="2100" i="1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scalable</a:t>
            </a:r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, and </a:t>
            </a:r>
            <a:r>
              <a:rPr lang="en-US" sz="2100" i="1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flexible</a:t>
            </a:r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.</a:t>
            </a:r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1702599" y="4085337"/>
            <a:ext cx="842962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174"/>
            <a:r>
              <a:rPr lang="en-US" sz="3000" b="1" dirty="0" err="1">
                <a:solidFill>
                  <a:srgbClr val="FFFFFF"/>
                </a:solidFill>
                <a:latin typeface="Helvetica Neue"/>
                <a:ea typeface="ＭＳ Ｐゴシック" charset="0"/>
                <a:cs typeface="Helvetica Neue Bold Condensed"/>
              </a:rPr>
              <a:t>DeepLink</a:t>
            </a:r>
            <a:endParaRPr lang="en-US" sz="3000" b="1" dirty="0">
              <a:solidFill>
                <a:srgbClr val="FFFFFF"/>
              </a:solidFill>
              <a:latin typeface="Helvetica Neue"/>
              <a:ea typeface="ＭＳ Ｐゴシック" charset="0"/>
              <a:cs typeface="Helvetica Neue Bold Condensed"/>
            </a:endParaRPr>
          </a:p>
          <a:p>
            <a:pPr defTabSz="914174"/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A large-scale cluster platform designed for deep learning.</a:t>
            </a:r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10164001" y="2006730"/>
            <a:ext cx="320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4174"/>
            <a:r>
              <a:rPr lang="en-US" sz="45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"/>
              </a:rPr>
              <a:t>1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10165117" y="3082758"/>
            <a:ext cx="320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4174"/>
            <a:r>
              <a:rPr lang="en-US" sz="45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"/>
              </a:rPr>
              <a:t>2</a:t>
            </a: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10165117" y="4154320"/>
            <a:ext cx="320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4174"/>
            <a:r>
              <a:rPr lang="en-US" sz="45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1010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02596" y="1092539"/>
            <a:ext cx="8786812" cy="73152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efficiency of a deep network essentially depends on how fast we can compute: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4927826" y="4286300"/>
            <a:ext cx="2337527" cy="1090085"/>
          </a:xfrm>
          <a:prstGeom prst="rect">
            <a:avLst/>
          </a:prstGeom>
          <a:solidFill>
            <a:srgbClr val="D5FC7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/>
          <a:p>
            <a:pPr algn="ctr" defTabSz="914174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 Bold Condensed" charset="0"/>
              </a:rPr>
              <a:t>Batch normalization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7785326" y="4286300"/>
            <a:ext cx="2337527" cy="1090085"/>
          </a:xfrm>
          <a:prstGeom prst="rect">
            <a:avLst/>
          </a:prstGeom>
          <a:solidFill>
            <a:srgbClr val="D883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0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 Bold Condensed" charset="0"/>
              </a:rPr>
              <a:t>Others </a:t>
            </a:r>
            <a:r>
              <a:rPr lang="is-IS" sz="20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 Bold Condensed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Helvetica Neue"/>
              <a:ea typeface="ＭＳ Ｐゴシック" charset="0"/>
              <a:cs typeface="Helvetica Neue Bold Condensed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2070327" y="4286300"/>
            <a:ext cx="2337527" cy="10900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/>
          <a:p>
            <a:pPr algn="ctr" defTabSz="914174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 Bold Condensed" charset="0"/>
              </a:rPr>
              <a:t>Activation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2070326" y="2478465"/>
            <a:ext cx="2337527" cy="1090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/>
          <a:p>
            <a:pPr algn="ctr" defTabSz="914174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 Bold Condensed" charset="0"/>
              </a:rPr>
              <a:t>Convolution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4927826" y="2478464"/>
            <a:ext cx="2337527" cy="10900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/>
          <a:p>
            <a:pPr algn="ctr" defTabSz="914174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 Bold Condensed" charset="0"/>
              </a:rPr>
              <a:t>Matrix product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7785326" y="2478464"/>
            <a:ext cx="2337527" cy="10900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/>
          <a:p>
            <a:pPr algn="ctr" defTabSz="914174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 Bold Condensed" charset="0"/>
              </a:rPr>
              <a:t>Pooling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70326" y="5770969"/>
            <a:ext cx="789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4"/>
            <a:r>
              <a:rPr lang="en-US" dirty="0">
                <a:solidFill>
                  <a:srgbClr val="002060"/>
                </a:solidFill>
                <a:latin typeface="Comic Sans MS" charset="0"/>
                <a:ea typeface="Comic Sans MS" charset="0"/>
                <a:cs typeface="Comic Sans MS" charset="0"/>
              </a:rPr>
              <a:t>PPL (Parrots Primitive Library) </a:t>
            </a:r>
            <a:r>
              <a:rPr lang="en-US" dirty="0">
                <a:solidFill>
                  <a:srgbClr val="000000"/>
                </a:solidFill>
                <a:latin typeface="Comic Sans MS" charset="0"/>
                <a:ea typeface="Comic Sans MS" charset="0"/>
                <a:cs typeface="Comic Sans MS" charset="0"/>
              </a:rPr>
              <a:t>is to provide highly optimized functions for such computation.</a:t>
            </a:r>
          </a:p>
        </p:txBody>
      </p:sp>
    </p:spTree>
    <p:extLst>
      <p:ext uri="{BB962C8B-B14F-4D97-AF65-F5344CB8AC3E}">
        <p14:creationId xmlns:p14="http://schemas.microsoft.com/office/powerpoint/2010/main" val="1040683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PPL Editions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PPL has multiple editions for different architectures</a:t>
            </a:r>
            <a:endParaRPr lang="en-US" dirty="0"/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1520157" y="1587227"/>
            <a:ext cx="2214563" cy="113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78578" tIns="178578" rIns="178578" bIns="178578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5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X86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1520157" y="2837383"/>
            <a:ext cx="2214563" cy="382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44645" tIns="44645" rIns="44645" bIns="44645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 all common CNN functions.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 Windows, Linux, and Mac OS X.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 ISA: AVX, AVX2, and 64-bit processors. 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3850803" y="1587227"/>
            <a:ext cx="2223492" cy="113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78578" tIns="178578" rIns="178578" bIns="178578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5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ARM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3850803" y="2837383"/>
            <a:ext cx="2223492" cy="382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44645" tIns="44645" rIns="44645" bIns="44645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 all common CNN functions. 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 iOS, Android, Linux, and Windows.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Supported ISA: ARMv7 (32bit), ARMv8 (64bit)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Supported processors:</a:t>
            </a:r>
          </a:p>
          <a:p>
            <a:pPr marL="544662" lvl="1" indent="-178578" algn="l" defTabSz="914174">
              <a:spcBef>
                <a:spcPts val="0"/>
              </a:spcBef>
              <a:buSzPct val="100000"/>
              <a:buFont typeface="Lucida Grande" charset="0"/>
              <a:buChar char="‣"/>
            </a:pPr>
            <a:r>
              <a:rPr lang="en-US" sz="12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ARM Cortex-A</a:t>
            </a:r>
          </a:p>
          <a:p>
            <a:pPr marL="544662" lvl="1" indent="-178578" algn="l" defTabSz="914174">
              <a:spcBef>
                <a:spcPts val="0"/>
              </a:spcBef>
              <a:buSzPct val="100000"/>
              <a:buFont typeface="Lucida Grande" charset="0"/>
              <a:buChar char="‣"/>
            </a:pPr>
            <a:r>
              <a:rPr lang="en-US" sz="12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iPhone 4x – 6x</a:t>
            </a:r>
          </a:p>
          <a:p>
            <a:pPr marL="544662" lvl="1" indent="-178578" algn="l" defTabSz="914174">
              <a:spcBef>
                <a:spcPts val="0"/>
              </a:spcBef>
              <a:buSzPct val="100000"/>
              <a:buFont typeface="Lucida Grande" charset="0"/>
              <a:buChar char="‣"/>
            </a:pPr>
            <a:r>
              <a:rPr lang="en-US" sz="12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All </a:t>
            </a:r>
            <a:r>
              <a:rPr lang="en-US" sz="1200" dirty="0" err="1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qualcomm</a:t>
            </a:r>
            <a:endParaRPr lang="en-US" sz="1200" dirty="0">
              <a:solidFill>
                <a:srgbClr val="4D4D4D"/>
              </a:solidFill>
              <a:latin typeface="Helvetica Neue Ligh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6161364" y="1587227"/>
            <a:ext cx="2214563" cy="113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78578" tIns="178578" rIns="178578" bIns="178578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5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CUDA</a:t>
            </a:r>
          </a:p>
        </p:txBody>
      </p:sp>
      <p:sp>
        <p:nvSpPr>
          <p:cNvPr id="26" name="Rectangle 25"/>
          <p:cNvSpPr>
            <a:spLocks/>
          </p:cNvSpPr>
          <p:nvPr/>
        </p:nvSpPr>
        <p:spPr bwMode="auto">
          <a:xfrm>
            <a:off x="8467452" y="2837383"/>
            <a:ext cx="2223492" cy="382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44645" tIns="44645" rIns="44645" bIns="44645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Mainly to support embedded devices.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 all common CNN functions.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Supported devices:</a:t>
            </a:r>
          </a:p>
          <a:p>
            <a:pPr marL="544662" lvl="1" indent="-178578" algn="l" defTabSz="914174">
              <a:spcBef>
                <a:spcPts val="0"/>
              </a:spcBef>
              <a:buSzPct val="100000"/>
              <a:buFont typeface="Lucida Grande" charset="0"/>
              <a:buChar char="‣"/>
            </a:pPr>
            <a:r>
              <a:rPr lang="en-US" sz="12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Qualcomm </a:t>
            </a:r>
            <a:r>
              <a:rPr lang="en-US" sz="1200" dirty="0" err="1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adreno</a:t>
            </a:r>
            <a:r>
              <a:rPr lang="en-US" sz="12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GPU</a:t>
            </a:r>
          </a:p>
          <a:p>
            <a:pPr marL="544662" lvl="1" indent="-178578" algn="l" defTabSz="914174">
              <a:spcBef>
                <a:spcPts val="0"/>
              </a:spcBef>
              <a:buSzPct val="100000"/>
              <a:buFont typeface="Lucida Grande" charset="0"/>
              <a:buChar char="‣"/>
            </a:pPr>
            <a:r>
              <a:rPr lang="en-US" sz="12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ARM Mali GPU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Performance comparable to the ARM edition.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 bwMode="auto">
          <a:xfrm>
            <a:off x="8465219" y="1587227"/>
            <a:ext cx="2223492" cy="1134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78578" tIns="178578" rIns="178578" bIns="178578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5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OpenCL</a:t>
            </a:r>
          </a:p>
        </p:txBody>
      </p:sp>
      <p:sp>
        <p:nvSpPr>
          <p:cNvPr id="28" name="Rectangle 27"/>
          <p:cNvSpPr>
            <a:spLocks/>
          </p:cNvSpPr>
          <p:nvPr/>
        </p:nvSpPr>
        <p:spPr bwMode="auto">
          <a:xfrm>
            <a:off x="6163596" y="2837383"/>
            <a:ext cx="2214563" cy="382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44645" tIns="44645" rIns="44645" bIns="44645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 all common CNN functions.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 Windows, Linux, and Mac OS X.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Support all NVidia GPUs</a:t>
            </a:r>
          </a:p>
          <a:p>
            <a:pPr marL="544662" lvl="1" indent="-178578" algn="l" defTabSz="914174">
              <a:spcBef>
                <a:spcPts val="0"/>
              </a:spcBef>
              <a:buSzPct val="100000"/>
              <a:buFont typeface="Lucida Grande" charset="0"/>
              <a:buChar char="‣"/>
            </a:pPr>
            <a:r>
              <a:rPr lang="en-US" sz="12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GeForce</a:t>
            </a:r>
          </a:p>
          <a:p>
            <a:pPr marL="544662" lvl="1" indent="-178578" algn="l" defTabSz="914174">
              <a:spcBef>
                <a:spcPts val="0"/>
              </a:spcBef>
              <a:buSzPct val="100000"/>
              <a:buFont typeface="Lucida Grande" charset="0"/>
              <a:buChar char="‣"/>
            </a:pPr>
            <a:r>
              <a:rPr lang="en-US" sz="12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Tesla</a:t>
            </a:r>
          </a:p>
          <a:p>
            <a:pPr marL="544662" lvl="1" indent="-178578" algn="l" defTabSz="914174">
              <a:spcBef>
                <a:spcPts val="0"/>
              </a:spcBef>
              <a:buSzPct val="100000"/>
              <a:buFont typeface="Lucida Grande" charset="0"/>
              <a:buChar char="‣"/>
            </a:pPr>
            <a:r>
              <a:rPr lang="en-US" sz="12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Tk1</a:t>
            </a:r>
          </a:p>
          <a:p>
            <a:pPr marL="223222" indent="-178578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sz="1400" dirty="0" err="1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cuDNN</a:t>
            </a: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+ our own implementations</a:t>
            </a:r>
          </a:p>
        </p:txBody>
      </p:sp>
      <p:sp>
        <p:nvSpPr>
          <p:cNvPr id="29" name="Rectangle 2"/>
          <p:cNvSpPr>
            <a:spLocks/>
          </p:cNvSpPr>
          <p:nvPr/>
        </p:nvSpPr>
        <p:spPr bwMode="auto">
          <a:xfrm>
            <a:off x="3738567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Rectangle 3"/>
          <p:cNvSpPr>
            <a:spLocks/>
          </p:cNvSpPr>
          <p:nvPr/>
        </p:nvSpPr>
        <p:spPr bwMode="auto">
          <a:xfrm>
            <a:off x="6042427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Rectangle 4"/>
          <p:cNvSpPr>
            <a:spLocks/>
          </p:cNvSpPr>
          <p:nvPr/>
        </p:nvSpPr>
        <p:spPr bwMode="auto">
          <a:xfrm>
            <a:off x="8346286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94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PPL X86 vs. Intel MKL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/>
          </p:nvPr>
        </p:nvGraphicFramePr>
        <p:xfrm>
          <a:off x="1991545" y="1783441"/>
          <a:ext cx="8208912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942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PPL ARM vs. </a:t>
            </a:r>
            <a:r>
              <a:rPr lang="en-US" dirty="0" err="1" smtClean="0"/>
              <a:t>Caffe</a:t>
            </a:r>
            <a:r>
              <a:rPr lang="en-US" dirty="0" smtClean="0"/>
              <a:t> ARM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/>
          </p:nvPr>
        </p:nvGraphicFramePr>
        <p:xfrm>
          <a:off x="1981201" y="1919821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13424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5646" b="5311"/>
          <a:stretch/>
        </p:blipFill>
        <p:spPr>
          <a:xfrm>
            <a:off x="0" y="0"/>
            <a:ext cx="1219647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D3F-0964-674F-886D-75E26F7BF68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0" y="2982521"/>
            <a:ext cx="12196470" cy="892969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0" y="1910959"/>
            <a:ext cx="12196470" cy="892969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0" y="4054084"/>
            <a:ext cx="12196470" cy="892969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1702599" y="1942212"/>
            <a:ext cx="842962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174"/>
            <a:r>
              <a:rPr lang="en-US" sz="30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 Bold Condensed"/>
              </a:rPr>
              <a:t>PPL</a:t>
            </a:r>
          </a:p>
          <a:p>
            <a:pPr defTabSz="914174"/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A library of highly optimized computational modules.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1702599" y="3013775"/>
            <a:ext cx="842962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174"/>
            <a:r>
              <a:rPr lang="en-US" sz="30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 Bold Condensed"/>
              </a:rPr>
              <a:t>Parrots</a:t>
            </a:r>
          </a:p>
          <a:p>
            <a:pPr defTabSz="914174"/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A deep learning framework that is </a:t>
            </a:r>
            <a:r>
              <a:rPr lang="en-US" sz="2100" i="1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efficient</a:t>
            </a:r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, </a:t>
            </a:r>
            <a:r>
              <a:rPr lang="en-US" sz="2100" i="1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scalable</a:t>
            </a:r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, and </a:t>
            </a:r>
            <a:r>
              <a:rPr lang="en-US" sz="2100" i="1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flexible</a:t>
            </a:r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.</a:t>
            </a:r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1702599" y="4085337"/>
            <a:ext cx="842962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174"/>
            <a:r>
              <a:rPr lang="en-US" sz="3000" b="1" dirty="0" err="1">
                <a:solidFill>
                  <a:srgbClr val="FFFFFF"/>
                </a:solidFill>
                <a:latin typeface="Helvetica Neue"/>
                <a:ea typeface="ＭＳ Ｐゴシック" charset="0"/>
                <a:cs typeface="Helvetica Neue Bold Condensed"/>
              </a:rPr>
              <a:t>DeepLink</a:t>
            </a:r>
            <a:endParaRPr lang="en-US" sz="3000" b="1" dirty="0">
              <a:solidFill>
                <a:srgbClr val="FFFFFF"/>
              </a:solidFill>
              <a:latin typeface="Helvetica Neue"/>
              <a:ea typeface="ＭＳ Ｐゴシック" charset="0"/>
              <a:cs typeface="Helvetica Neue Bold Condensed"/>
            </a:endParaRPr>
          </a:p>
          <a:p>
            <a:pPr defTabSz="914174"/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A large-scale cluster platform designed for deep learning.</a:t>
            </a:r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10164001" y="2006730"/>
            <a:ext cx="320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4174"/>
            <a:r>
              <a:rPr lang="en-US" sz="45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"/>
              </a:rPr>
              <a:t>1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10165117" y="3082758"/>
            <a:ext cx="320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4174"/>
            <a:r>
              <a:rPr lang="en-US" sz="45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"/>
              </a:rPr>
              <a:t>2</a:t>
            </a: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10165117" y="4154320"/>
            <a:ext cx="320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4174"/>
            <a:r>
              <a:rPr lang="en-US" sz="45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32867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Frameworks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5" name="Rectangle 44"/>
          <p:cNvSpPr>
            <a:spLocks/>
          </p:cNvSpPr>
          <p:nvPr/>
        </p:nvSpPr>
        <p:spPr bwMode="auto">
          <a:xfrm>
            <a:off x="1528469" y="3962405"/>
            <a:ext cx="2214563" cy="278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Limited support of multi-GPU.</a:t>
            </a:r>
          </a:p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No support of distributed training.</a:t>
            </a:r>
          </a:p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Too restricted, difficult to support novel models.</a:t>
            </a:r>
          </a:p>
        </p:txBody>
      </p:sp>
      <p:sp>
        <p:nvSpPr>
          <p:cNvPr id="46" name="Rectangle 45"/>
          <p:cNvSpPr>
            <a:spLocks/>
          </p:cNvSpPr>
          <p:nvPr/>
        </p:nvSpPr>
        <p:spPr bwMode="auto">
          <a:xfrm>
            <a:off x="3823394" y="3962405"/>
            <a:ext cx="2223492" cy="278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Limited support of distributed training.</a:t>
            </a:r>
          </a:p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Very flexible but you have to write low-level codes – poor productivity.</a:t>
            </a:r>
          </a:p>
        </p:txBody>
      </p:sp>
      <p:sp>
        <p:nvSpPr>
          <p:cNvPr id="47" name="Rectangle 46"/>
          <p:cNvSpPr>
            <a:spLocks/>
          </p:cNvSpPr>
          <p:nvPr/>
        </p:nvSpPr>
        <p:spPr bwMode="auto">
          <a:xfrm>
            <a:off x="6145116" y="3962405"/>
            <a:ext cx="2214563" cy="278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By Google</a:t>
            </a:r>
          </a:p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Designed for high scalability</a:t>
            </a:r>
          </a:p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Too resource-demanding and performance remains sub-optimal.</a:t>
            </a:r>
          </a:p>
        </p:txBody>
      </p:sp>
      <p:sp>
        <p:nvSpPr>
          <p:cNvPr id="48" name="Rectangle 47"/>
          <p:cNvSpPr>
            <a:spLocks/>
          </p:cNvSpPr>
          <p:nvPr/>
        </p:nvSpPr>
        <p:spPr bwMode="auto">
          <a:xfrm>
            <a:off x="8440044" y="3962405"/>
            <a:ext cx="2223492" cy="278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Designed for improved user experience &amp; flexibility.</a:t>
            </a:r>
          </a:p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Pure python.</a:t>
            </a:r>
          </a:p>
          <a:p>
            <a:pPr marL="285750" indent="-285750" algn="l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4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Limited efficiency &amp; scalability.</a:t>
            </a:r>
          </a:p>
        </p:txBody>
      </p:sp>
      <p:sp>
        <p:nvSpPr>
          <p:cNvPr id="21" name="Rectangle 15"/>
          <p:cNvSpPr>
            <a:spLocks/>
          </p:cNvSpPr>
          <p:nvPr/>
        </p:nvSpPr>
        <p:spPr bwMode="auto">
          <a:xfrm>
            <a:off x="3738567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Rectangle 16"/>
          <p:cNvSpPr>
            <a:spLocks/>
          </p:cNvSpPr>
          <p:nvPr/>
        </p:nvSpPr>
        <p:spPr bwMode="auto">
          <a:xfrm>
            <a:off x="6042427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Rectangle 17"/>
          <p:cNvSpPr>
            <a:spLocks/>
          </p:cNvSpPr>
          <p:nvPr/>
        </p:nvSpPr>
        <p:spPr bwMode="auto">
          <a:xfrm>
            <a:off x="8346286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6701" t="18048" r="25892" b="18249"/>
          <a:stretch/>
        </p:blipFill>
        <p:spPr>
          <a:xfrm>
            <a:off x="1831553" y="1589489"/>
            <a:ext cx="1599456" cy="21492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08" y="1740487"/>
            <a:ext cx="1847273" cy="184727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19494" r="20000"/>
          <a:stretch/>
        </p:blipFill>
        <p:spPr>
          <a:xfrm>
            <a:off x="6333378" y="1809730"/>
            <a:ext cx="1838037" cy="17087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897" y="1779226"/>
            <a:ext cx="1769795" cy="17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4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Parrots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New Deep Learning Framework for the Future</a:t>
            </a:r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6906" y="1792816"/>
            <a:ext cx="2160000" cy="216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5990" y="2060122"/>
            <a:ext cx="2160000" cy="18926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73477" y="1792816"/>
            <a:ext cx="2160000" cy="216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03477" y="4204573"/>
            <a:ext cx="27000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4"/>
            <a:r>
              <a:rPr lang="en-US" sz="1600" b="1" dirty="0">
                <a:solidFill>
                  <a:srgbClr val="000000"/>
                </a:solidFill>
              </a:rPr>
              <a:t>Efficiency</a:t>
            </a:r>
            <a:endParaRPr lang="en-US" dirty="0">
              <a:solidFill>
                <a:srgbClr val="000000"/>
              </a:solidFill>
            </a:endParaRPr>
          </a:p>
          <a:p>
            <a:pPr defTabSz="914174"/>
            <a:endParaRPr lang="en-US" sz="1300" dirty="0">
              <a:solidFill>
                <a:srgbClr val="000000"/>
              </a:solidFill>
            </a:endParaRP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Automatic parallelize operations at different layers by dependency analysis</a:t>
            </a: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I/O and communication latency hidden via careful coordination</a:t>
            </a: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Highly optimized memory reuse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92340" y="4204573"/>
            <a:ext cx="27000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4"/>
            <a:r>
              <a:rPr lang="en-US" sz="1600" b="1" dirty="0">
                <a:solidFill>
                  <a:srgbClr val="000000"/>
                </a:solidFill>
              </a:rPr>
              <a:t>Scalability</a:t>
            </a:r>
            <a:endParaRPr lang="en-US" dirty="0">
              <a:solidFill>
                <a:srgbClr val="000000"/>
              </a:solidFill>
            </a:endParaRPr>
          </a:p>
          <a:p>
            <a:pPr defTabSz="914174"/>
            <a:endParaRPr lang="en-US" sz="1300" dirty="0">
              <a:solidFill>
                <a:srgbClr val="000000"/>
              </a:solidFill>
            </a:endParaRP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Devised for distributed learning on heterogeneous architectures from the very beginning</a:t>
            </a: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Various communication schemes optimized for different environments</a:t>
            </a: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 err="1">
                <a:solidFill>
                  <a:srgbClr val="000000"/>
                </a:solidFill>
              </a:rPr>
              <a:t>Builtin</a:t>
            </a:r>
            <a:r>
              <a:rPr lang="en-US" sz="1200" dirty="0">
                <a:solidFill>
                  <a:srgbClr val="000000"/>
                </a:solidFill>
              </a:rPr>
              <a:t> support of RDMA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43106" y="4204573"/>
            <a:ext cx="270000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74"/>
            <a:r>
              <a:rPr lang="en-US" sz="1600" b="1" dirty="0">
                <a:solidFill>
                  <a:srgbClr val="000000"/>
                </a:solidFill>
              </a:rPr>
              <a:t>Productivity</a:t>
            </a:r>
            <a:endParaRPr lang="en-US" dirty="0">
              <a:solidFill>
                <a:srgbClr val="000000"/>
              </a:solidFill>
            </a:endParaRPr>
          </a:p>
          <a:p>
            <a:pPr defTabSz="914174"/>
            <a:endParaRPr lang="en-US" sz="1300" dirty="0">
              <a:solidFill>
                <a:srgbClr val="000000"/>
              </a:solidFill>
            </a:endParaRP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Battery included.  </a:t>
            </a: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Mainstream computer vision frameworks and pre-trained models are provided out of box.</a:t>
            </a: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One network, multiple flows.</a:t>
            </a:r>
          </a:p>
          <a:p>
            <a:pPr marL="171450" indent="-171450" defTabSz="914174"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Modularized design: compose large frameworks with model-wares.</a:t>
            </a:r>
          </a:p>
        </p:txBody>
      </p:sp>
    </p:spTree>
    <p:extLst>
      <p:ext uri="{BB962C8B-B14F-4D97-AF65-F5344CB8AC3E}">
        <p14:creationId xmlns:p14="http://schemas.microsoft.com/office/powerpoint/2010/main" val="1837530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灯片编号占位符 2"/>
          <p:cNvSpPr txBox="1">
            <a:spLocks noGrp="1"/>
          </p:cNvSpPr>
          <p:nvPr>
            <p:ph type="sldNum" sz="quarter" idx="2"/>
          </p:nvPr>
        </p:nvSpPr>
        <p:spPr>
          <a:xfrm>
            <a:off x="11091552" y="6400413"/>
            <a:ext cx="262249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+mn-lt"/>
                <a:ea typeface="+mn-ea"/>
                <a:cs typeface="+mn-ea"/>
                <a:sym typeface="+mn-lt"/>
              </a:rPr>
              <a:t>2</a:t>
            </a:fld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0" name="文本占位符 1"/>
          <p:cNvSpPr txBox="1">
            <a:spLocks noGrp="1"/>
          </p:cNvSpPr>
          <p:nvPr>
            <p:ph type="body" sz="quarter" idx="4294967295"/>
          </p:nvPr>
        </p:nvSpPr>
        <p:spPr>
          <a:xfrm>
            <a:off x="438583" y="238125"/>
            <a:ext cx="8771659" cy="444500"/>
          </a:xfrm>
          <a:prstGeom prst="rect">
            <a:avLst/>
          </a:prstGeom>
        </p:spPr>
        <p:txBody>
          <a:bodyPr>
            <a:noAutofit/>
          </a:bodyPr>
          <a:lstStyle>
            <a:lvl1pPr defTabSz="768095">
              <a:spcBef>
                <a:spcPts val="400"/>
              </a:spcBef>
              <a:defRPr sz="2016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indent="0">
              <a:buNone/>
            </a:pPr>
            <a:r>
              <a:rPr lang="en-US" sz="4200" b="1" dirty="0">
                <a:latin typeface="+mj-lt"/>
                <a:ea typeface="+mj-ea"/>
                <a:cs typeface="Helvetica Neue"/>
                <a:sym typeface="+mn-lt"/>
              </a:rPr>
              <a:t>S</a:t>
            </a:r>
            <a:r>
              <a:rPr lang="en-US" altLang="zh-CN" sz="4200" b="1" dirty="0">
                <a:latin typeface="+mj-lt"/>
                <a:ea typeface="+mj-ea"/>
                <a:cs typeface="Helvetica Neue"/>
                <a:sym typeface="+mn-lt"/>
              </a:rPr>
              <a:t>enseTime in </a:t>
            </a:r>
            <a:r>
              <a:rPr lang="en-US" sz="4200" b="1" dirty="0">
                <a:latin typeface="+mj-lt"/>
                <a:ea typeface="+mj-ea"/>
                <a:cs typeface="Helvetica Neue"/>
                <a:sym typeface="+mn-lt"/>
              </a:rPr>
              <a:t>A</a:t>
            </a:r>
            <a:r>
              <a:rPr lang="en-US" altLang="zh-CN" sz="4200" b="1" dirty="0">
                <a:latin typeface="+mj-lt"/>
                <a:ea typeface="+mj-ea"/>
                <a:cs typeface="Helvetica Neue"/>
                <a:sym typeface="+mn-lt"/>
              </a:rPr>
              <a:t>I Industry Landscape</a:t>
            </a:r>
            <a:endParaRPr sz="4200" b="1" dirty="0">
              <a:latin typeface="+mj-lt"/>
              <a:ea typeface="+mj-ea"/>
              <a:cs typeface="Helvetica Neue"/>
              <a:sym typeface="+mn-lt"/>
            </a:endParaRPr>
          </a:p>
        </p:txBody>
      </p:sp>
      <p:sp>
        <p:nvSpPr>
          <p:cNvPr id="572" name="TextBox 4"/>
          <p:cNvSpPr txBox="1"/>
          <p:nvPr/>
        </p:nvSpPr>
        <p:spPr>
          <a:xfrm>
            <a:off x="1156946" y="1006015"/>
            <a:ext cx="1853279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Fundamental Algorithm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Layer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" name="文本框 5"/>
          <p:cNvSpPr txBox="1"/>
          <p:nvPr/>
        </p:nvSpPr>
        <p:spPr>
          <a:xfrm>
            <a:off x="1194640" y="1484648"/>
            <a:ext cx="2350010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>
              <a:buClr>
                <a:srgbClr val="E72427"/>
              </a:buClr>
              <a:buSzPct val="100000"/>
              <a:buFont typeface="Wingdings" panose="05000000000000000000" pitchFamily="2" charset="2"/>
              <a:buChar char="l"/>
              <a:defRPr sz="1200"/>
            </a:pP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The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technical barrier is high, the market  scale is over 100 billion</a:t>
            </a:r>
          </a:p>
          <a:p>
            <a:pPr marL="171450" indent="-171450">
              <a:buClr>
                <a:srgbClr val="E72427"/>
              </a:buClr>
              <a:buSzPct val="100000"/>
              <a:buFont typeface="Wingdings" panose="05000000000000000000" pitchFamily="2" charset="2"/>
              <a:buChar char="l"/>
              <a:defRPr sz="1200"/>
            </a:pP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Have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chance to generate a new giant company</a:t>
            </a:r>
          </a:p>
          <a:p>
            <a:pPr marL="171450" indent="-171450">
              <a:buClr>
                <a:srgbClr val="E72427"/>
              </a:buClr>
              <a:buSzPct val="100000"/>
              <a:buFont typeface="Wingdings" panose="05000000000000000000" pitchFamily="2" charset="2"/>
              <a:buChar char="l"/>
              <a:defRPr sz="1200"/>
            </a:pPr>
            <a:endParaRPr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4" name="圆角矩形 4"/>
          <p:cNvSpPr/>
          <p:nvPr/>
        </p:nvSpPr>
        <p:spPr>
          <a:xfrm>
            <a:off x="3787983" y="1170763"/>
            <a:ext cx="6417390" cy="1488537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54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75" name="图片 7" descr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082" y="1578371"/>
            <a:ext cx="1541891" cy="305976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文本框 8"/>
          <p:cNvSpPr txBox="1"/>
          <p:nvPr/>
        </p:nvSpPr>
        <p:spPr>
          <a:xfrm>
            <a:off x="6160401" y="2093093"/>
            <a:ext cx="151703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/>
            </a:pPr>
            <a:r>
              <a:rPr dirty="0">
                <a:latin typeface="+mn-lt"/>
                <a:ea typeface="+mn-ea"/>
                <a:cs typeface="+mn-ea"/>
                <a:sym typeface="+mn-lt"/>
              </a:rPr>
              <a:t>Tensor </a:t>
            </a: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Flow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7" name="文本框 9"/>
          <p:cNvSpPr txBox="1"/>
          <p:nvPr/>
        </p:nvSpPr>
        <p:spPr>
          <a:xfrm>
            <a:off x="8137631" y="2093093"/>
            <a:ext cx="146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/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Torch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8" name="文本框 10"/>
          <p:cNvSpPr txBox="1"/>
          <p:nvPr/>
        </p:nvSpPr>
        <p:spPr>
          <a:xfrm>
            <a:off x="4187930" y="2093093"/>
            <a:ext cx="146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/>
            </a:pPr>
            <a:r>
              <a:rPr dirty="0" smtClean="0">
                <a:latin typeface="+mn-lt"/>
                <a:ea typeface="+mn-ea"/>
                <a:cs typeface="+mn-ea"/>
                <a:sym typeface="+mn-lt"/>
              </a:rPr>
              <a:t>Parrots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80" name="图片 12" descr="图片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237" y="1490178"/>
            <a:ext cx="1552922" cy="520774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等腰三角形 13"/>
          <p:cNvSpPr/>
          <p:nvPr/>
        </p:nvSpPr>
        <p:spPr>
          <a:xfrm rot="10800000">
            <a:off x="5208543" y="3904917"/>
            <a:ext cx="3536814" cy="134525"/>
          </a:xfrm>
          <a:prstGeom prst="triangl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2" name="等腰三角形 14"/>
          <p:cNvSpPr/>
          <p:nvPr/>
        </p:nvSpPr>
        <p:spPr>
          <a:xfrm rot="10800000">
            <a:off x="5276574" y="2801946"/>
            <a:ext cx="3536815" cy="134526"/>
          </a:xfrm>
          <a:prstGeom prst="triangl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83" name="图片 16" descr="图片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2130" y="3151051"/>
            <a:ext cx="912918" cy="606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图片 17" descr="图片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1891" y="3295327"/>
            <a:ext cx="1731086" cy="328566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TextBox 5"/>
          <p:cNvSpPr txBox="1"/>
          <p:nvPr/>
        </p:nvSpPr>
        <p:spPr>
          <a:xfrm>
            <a:off x="1264436" y="3087592"/>
            <a:ext cx="163829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H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ardware Layer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6" name="文本框 19"/>
          <p:cNvSpPr txBox="1"/>
          <p:nvPr/>
        </p:nvSpPr>
        <p:spPr>
          <a:xfrm>
            <a:off x="1194640" y="3423937"/>
            <a:ext cx="1759157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171430" indent="-171430">
              <a:buSzPct val="100000"/>
              <a:buChar char="✓"/>
              <a:defRPr sz="1200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capital intensive, not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easy 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for startups to surpass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l"/>
              <a:defRPr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87" name="Picture 2" descr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9198" y="3216755"/>
            <a:ext cx="1420775" cy="492364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TextBox 3"/>
          <p:cNvSpPr txBox="1"/>
          <p:nvPr/>
        </p:nvSpPr>
        <p:spPr>
          <a:xfrm>
            <a:off x="1256180" y="4892679"/>
            <a:ext cx="1654810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pplication Layer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9" name="文本框 23"/>
          <p:cNvSpPr txBox="1"/>
          <p:nvPr/>
        </p:nvSpPr>
        <p:spPr>
          <a:xfrm>
            <a:off x="1194640" y="5154624"/>
            <a:ext cx="1722379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171430" indent="-171430">
              <a:buClr>
                <a:srgbClr val="E72427"/>
              </a:buClr>
              <a:buSzPct val="100000"/>
              <a:buFont typeface="Wingdings" panose="05000000000000000000" pitchFamily="2" charset="2"/>
              <a:buChar char="l"/>
              <a:defRPr sz="1200">
                <a:solidFill>
                  <a:srgbClr val="A6A6A6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>
              <a:buClr>
                <a:schemeClr val="tx2"/>
              </a:buClr>
            </a:pP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Market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Decentralized</a:t>
            </a:r>
          </a:p>
          <a:p>
            <a:pPr>
              <a:buClr>
                <a:schemeClr val="tx2"/>
              </a:buClr>
            </a:pP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Computer 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vision technologies are the first </a:t>
            </a:r>
            <a:r>
              <a:rPr lang="en-US" altLang="zh-CN" sz="1400" dirty="0" smtClean="0">
                <a:latin typeface="+mn-lt"/>
                <a:ea typeface="+mn-ea"/>
                <a:cs typeface="+mn-ea"/>
                <a:sym typeface="+mn-lt"/>
              </a:rPr>
              <a:t>to be monetized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  <a:p>
            <a:pPr>
              <a:buClr>
                <a:schemeClr val="tx2"/>
              </a:buClr>
            </a:pPr>
            <a:endParaRPr sz="1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0" name="文本框 24"/>
          <p:cNvSpPr txBox="1"/>
          <p:nvPr/>
        </p:nvSpPr>
        <p:spPr>
          <a:xfrm>
            <a:off x="9460316" y="4390595"/>
            <a:ext cx="123130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/>
            </a:pPr>
            <a:r>
              <a:rPr sz="1400" b="1" dirty="0" smtClean="0">
                <a:latin typeface="+mn-lt"/>
                <a:ea typeface="+mn-ea"/>
                <a:cs typeface="+mn-ea"/>
                <a:sym typeface="+mn-lt"/>
              </a:rPr>
              <a:t>IOT</a:t>
            </a:r>
            <a:endParaRPr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1" name="文本框 25"/>
          <p:cNvSpPr txBox="1"/>
          <p:nvPr/>
        </p:nvSpPr>
        <p:spPr>
          <a:xfrm>
            <a:off x="7250848" y="4417753"/>
            <a:ext cx="195581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1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 smtClean="0"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utonomous Driving</a:t>
            </a:r>
            <a:endParaRPr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2" name="文本框 26"/>
          <p:cNvSpPr txBox="1"/>
          <p:nvPr/>
        </p:nvSpPr>
        <p:spPr>
          <a:xfrm>
            <a:off x="5233134" y="4406430"/>
            <a:ext cx="178922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1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 smtClean="0"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oice Recognition</a:t>
            </a:r>
            <a:endParaRPr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3" name="文本框 27"/>
          <p:cNvSpPr txBox="1"/>
          <p:nvPr/>
        </p:nvSpPr>
        <p:spPr>
          <a:xfrm>
            <a:off x="3371610" y="4390595"/>
            <a:ext cx="15777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1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 smtClean="0"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omputer Vision</a:t>
            </a:r>
            <a:endParaRPr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95" name="图片 29" descr="图片 2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172" y="4677690"/>
            <a:ext cx="1382727" cy="430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Picture 1229" descr="Picture 122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704" y="4799658"/>
            <a:ext cx="669016" cy="313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Picture 4" descr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4850" y="5045831"/>
            <a:ext cx="988308" cy="217587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文本框 33"/>
          <p:cNvSpPr txBox="1"/>
          <p:nvPr/>
        </p:nvSpPr>
        <p:spPr>
          <a:xfrm>
            <a:off x="3530108" y="5535777"/>
            <a:ext cx="126078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1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 smtClean="0">
                <a:latin typeface="+mn-lt"/>
                <a:ea typeface="+mn-ea"/>
                <a:cs typeface="+mn-ea"/>
                <a:sym typeface="+mn-lt"/>
              </a:rPr>
              <a:t>H</a:t>
            </a:r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ealthcare</a:t>
            </a:r>
            <a:endParaRPr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00" name="Picture 4" descr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1383" y="5852679"/>
            <a:ext cx="758235" cy="351546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文本框 35"/>
          <p:cNvSpPr txBox="1"/>
          <p:nvPr/>
        </p:nvSpPr>
        <p:spPr>
          <a:xfrm>
            <a:off x="5645053" y="5527614"/>
            <a:ext cx="83925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 smtClean="0"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loud</a:t>
            </a:r>
            <a:endParaRPr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02" name="图片 36" descr="图片 3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574" y="5868875"/>
            <a:ext cx="698747" cy="618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图片 37" descr="图片 37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618" y="6113307"/>
            <a:ext cx="797391" cy="391906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文本框 39"/>
          <p:cNvSpPr txBox="1"/>
          <p:nvPr/>
        </p:nvSpPr>
        <p:spPr>
          <a:xfrm>
            <a:off x="7764385" y="5533745"/>
            <a:ext cx="92873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1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 smtClean="0">
                <a:latin typeface="+mn-lt"/>
                <a:ea typeface="+mn-ea"/>
                <a:cs typeface="+mn-ea"/>
                <a:sym typeface="+mn-lt"/>
              </a:rPr>
              <a:t>R</a:t>
            </a:r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obotics</a:t>
            </a:r>
            <a:endParaRPr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08" name="图片 42" descr="图片 4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603" y="6176557"/>
            <a:ext cx="848677" cy="27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图片 43" descr="图片 4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749" y="5847884"/>
            <a:ext cx="756014" cy="189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图片 44" descr="图片 4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319" y="6134322"/>
            <a:ext cx="776288" cy="322169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文本框 45"/>
          <p:cNvSpPr txBox="1"/>
          <p:nvPr/>
        </p:nvSpPr>
        <p:spPr>
          <a:xfrm>
            <a:off x="9071790" y="5525469"/>
            <a:ext cx="200835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1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lang="en-US" sz="1400" b="1" dirty="0" smtClean="0"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lang="en-US" altLang="zh-CN" sz="1400" b="1" dirty="0" smtClean="0">
                <a:latin typeface="+mn-lt"/>
                <a:ea typeface="+mn-ea"/>
                <a:cs typeface="+mn-ea"/>
                <a:sym typeface="+mn-lt"/>
              </a:rPr>
              <a:t>usiness Intelligence</a:t>
            </a:r>
            <a:endParaRPr sz="14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12" name="图片 46" descr="图片 46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669" y="5873389"/>
            <a:ext cx="1212596" cy="311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图片 47" descr="图片 47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93389" y="4701545"/>
            <a:ext cx="765156" cy="244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500" y="1534764"/>
            <a:ext cx="1541266" cy="43398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514" y="4743386"/>
            <a:ext cx="1185973" cy="33394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066" y="4725240"/>
            <a:ext cx="896319" cy="25238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808" y="4984087"/>
            <a:ext cx="896319" cy="25238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7203" y="5840943"/>
            <a:ext cx="776841" cy="21874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064" y="5823823"/>
            <a:ext cx="776841" cy="21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73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Scenario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30" y="915580"/>
            <a:ext cx="2178295" cy="1759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586" b="17300"/>
          <a:stretch/>
        </p:blipFill>
        <p:spPr>
          <a:xfrm>
            <a:off x="4906545" y="2604142"/>
            <a:ext cx="5474008" cy="2492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1662" t="8000" r="14130" b="8248"/>
          <a:stretch/>
        </p:blipFill>
        <p:spPr>
          <a:xfrm>
            <a:off x="1776490" y="2604142"/>
            <a:ext cx="879351" cy="9924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5841" y="2604142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altLang="zh-CN" b="1" dirty="0">
                <a:solidFill>
                  <a:srgbClr val="0070C0"/>
                </a:solidFill>
              </a:rPr>
              <a:t>Model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specification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485" y="5339334"/>
            <a:ext cx="1499068" cy="13981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75553" y="6247567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altLang="zh-CN" b="1" dirty="0">
                <a:solidFill>
                  <a:srgbClr val="00B050"/>
                </a:solidFill>
              </a:rPr>
              <a:t>Session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specification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6096006" y="5800441"/>
            <a:ext cx="2008967" cy="816463"/>
          </a:xfrm>
          <a:prstGeom prst="wedgeRoundRectCallout">
            <a:avLst>
              <a:gd name="adj1" fmla="val -67344"/>
              <a:gd name="adj2" fmla="val 22603"/>
              <a:gd name="adj3" fmla="val 16667"/>
            </a:avLst>
          </a:prstGeom>
          <a:ln/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data</a:t>
            </a:r>
            <a:r>
              <a: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 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source</a:t>
            </a: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ea typeface="ヒラギノ角ゴ ProN W6" charset="0"/>
              <a:cs typeface="ヒラギノ角ゴ ProN W6" charset="0"/>
              <a:sym typeface="Helvetica Neue Bold Condensed" charset="0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iterations</a:t>
            </a: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ea typeface="ヒラギノ角ゴ ProN W6" charset="0"/>
              <a:cs typeface="ヒラギノ角ゴ ProN W6" charset="0"/>
              <a:sym typeface="Helvetica Neue Bold Condensed" charset="0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learning</a:t>
            </a:r>
            <a:r>
              <a: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 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rate</a:t>
            </a:r>
            <a:r>
              <a: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 </a:t>
            </a:r>
            <a:r>
              <a:rPr lang="en-U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settings</a:t>
            </a: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ea typeface="ヒラギノ角ゴ ProN W6" charset="0"/>
              <a:cs typeface="ヒラギノ角ゴ ProN W6" charset="0"/>
              <a:sym typeface="Helvetica Neue Bold Condensed" charset="0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is-IS" altLang="zh-CN" sz="1200" dirty="0">
                <a:solidFill>
                  <a:srgbClr val="000000">
                    <a:lumMod val="50000"/>
                    <a:lumOff val="50000"/>
                  </a:srgbClr>
                </a:solidFill>
                <a:ea typeface="ヒラギノ角ゴ ProN W6" charset="0"/>
                <a:cs typeface="ヒラギノ角ゴ ProN W6" charset="0"/>
                <a:sym typeface="Helvetica Neue Bold Condensed" charset="0"/>
              </a:rPr>
              <a:t>……</a:t>
            </a:r>
            <a:endParaRPr lang="zh-CN" altLang="en-US" sz="1200" dirty="0">
              <a:solidFill>
                <a:srgbClr val="000000">
                  <a:lumMod val="50000"/>
                  <a:lumOff val="50000"/>
                </a:srgbClr>
              </a:solidFill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19832582">
            <a:off x="4791778" y="4393838"/>
            <a:ext cx="628662" cy="226804"/>
          </a:xfrm>
          <a:prstGeom prst="rightArrow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003636" y="390266"/>
            <a:ext cx="2900218" cy="1932694"/>
            <a:chOff x="4479636" y="390266"/>
            <a:chExt cx="2900218" cy="193269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9636" y="582829"/>
              <a:ext cx="2900218" cy="174013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993591" y="390266"/>
              <a:ext cx="1872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74"/>
              <a:r>
                <a:rPr lang="en-US" altLang="zh-CN" dirty="0">
                  <a:solidFill>
                    <a:srgbClr val="000000"/>
                  </a:solidFill>
                </a:rPr>
                <a:t>progress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monitor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09204" y="4046123"/>
            <a:ext cx="1414170" cy="1464426"/>
            <a:chOff x="1885204" y="4046123"/>
            <a:chExt cx="1414170" cy="146442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/>
            <a:srcRect l="17536" t="6465" r="17064" b="9495"/>
            <a:stretch/>
          </p:blipFill>
          <p:spPr>
            <a:xfrm>
              <a:off x="2122796" y="4046123"/>
              <a:ext cx="1081588" cy="111188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885204" y="5141217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74"/>
              <a:r>
                <a:rPr lang="en-US" altLang="zh-CN" dirty="0">
                  <a:solidFill>
                    <a:srgbClr val="000000"/>
                  </a:solidFill>
                </a:rPr>
                <a:t>training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data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0" name="Bent-Up Arrow 19"/>
          <p:cNvSpPr/>
          <p:nvPr/>
        </p:nvSpPr>
        <p:spPr bwMode="auto">
          <a:xfrm rot="16200000">
            <a:off x="8665453" y="1611175"/>
            <a:ext cx="901680" cy="660415"/>
          </a:xfrm>
          <a:prstGeom prst="bentUpArrow">
            <a:avLst>
              <a:gd name="adj1" fmla="val 20804"/>
              <a:gd name="adj2" fmla="val 25000"/>
              <a:gd name="adj3" fmla="val 25000"/>
            </a:avLst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25" name="Round Same Side Corner Rectangle 24"/>
          <p:cNvSpPr/>
          <p:nvPr/>
        </p:nvSpPr>
        <p:spPr bwMode="auto">
          <a:xfrm>
            <a:off x="8903859" y="5680369"/>
            <a:ext cx="1476699" cy="748145"/>
          </a:xfrm>
          <a:prstGeom prst="round2SameRect">
            <a:avLst/>
          </a:prstGeom>
          <a:ln/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Model</a:t>
            </a:r>
            <a:r>
              <a:rPr lang="zh-CN" altLang="en-US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 </a:t>
            </a:r>
            <a:r>
              <a:rPr lang="en-US" altLang="zh-CN" dirty="0" err="1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params</a:t>
            </a:r>
            <a:endParaRPr lang="en-US" dirty="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3134105">
            <a:off x="8691418" y="5141222"/>
            <a:ext cx="646546" cy="289765"/>
          </a:xfrm>
          <a:prstGeom prst="rightArrow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8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 animBg="1"/>
      <p:bldP spid="16" grpId="0" animBg="1"/>
      <p:bldP spid="20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672" y="1964051"/>
            <a:ext cx="7886700" cy="2989443"/>
          </a:xfrm>
        </p:spPr>
        <p:txBody>
          <a:bodyPr/>
          <a:lstStyle/>
          <a:p>
            <a:r>
              <a:rPr kumimoji="1" lang="en-US" altLang="zh-CN" dirty="0" smtClean="0"/>
              <a:t>Small file IO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GPU </a:t>
            </a:r>
            <a:r>
              <a:rPr kumimoji="1" lang="en-US" altLang="zh-CN" dirty="0"/>
              <a:t>m</a:t>
            </a:r>
            <a:r>
              <a:rPr kumimoji="1" lang="en-US" altLang="zh-CN" dirty="0" smtClean="0"/>
              <a:t>emory usage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Training speed</a:t>
            </a:r>
          </a:p>
        </p:txBody>
      </p:sp>
    </p:spTree>
    <p:extLst>
      <p:ext uri="{BB962C8B-B14F-4D97-AF65-F5344CB8AC3E}">
        <p14:creationId xmlns:p14="http://schemas.microsoft.com/office/powerpoint/2010/main" val="4812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14"/>
    </mc:Choice>
    <mc:Fallback xmlns="">
      <p:transition spd="slow" advTm="4711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0000"/>
                </a:solidFill>
                <a:ea typeface="ＭＳ Ｐゴシック" charset="0"/>
              </a:rPr>
              <a:t>Highly concurrent Small File </a:t>
            </a:r>
            <a:r>
              <a:rPr lang="en-US" altLang="zh-CN" sz="4400" dirty="0" smtClean="0">
                <a:solidFill>
                  <a:srgbClr val="000000"/>
                </a:solidFill>
                <a:ea typeface="ＭＳ Ｐゴシック" charset="0"/>
              </a:rPr>
              <a:t>Access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2B6A-C54B-7B4B-8624-569B854B51C0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  <p:pic>
        <p:nvPicPr>
          <p:cNvPr id="5" name="图片 11" descr="rea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77" y="1472787"/>
            <a:ext cx="8950735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1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Comparison on Memory Consumption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0544"/>
            <a:ext cx="9144000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71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Comparison on Single-GPU Speed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58731" y="6335820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kumimoji="1" lang="en-US" altLang="zh-CN" dirty="0">
                <a:solidFill>
                  <a:srgbClr val="000000"/>
                </a:solidFill>
              </a:rPr>
              <a:t>* Higher is better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0544"/>
            <a:ext cx="9144000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Comparison on Multi-GPU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50" y="1670544"/>
            <a:ext cx="9144000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10794" y="1079139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b="1" dirty="0">
                <a:solidFill>
                  <a:srgbClr val="00B050"/>
                </a:solidFill>
              </a:rPr>
              <a:t>single node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10254" y="1094741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b="1" dirty="0">
                <a:solidFill>
                  <a:srgbClr val="00B050"/>
                </a:solidFill>
              </a:rPr>
              <a:t>multiple nodes</a:t>
            </a:r>
          </a:p>
        </p:txBody>
      </p:sp>
      <p:graphicFrame>
        <p:nvGraphicFramePr>
          <p:cNvPr id="14" name="Chart 13"/>
          <p:cNvGraphicFramePr/>
          <p:nvPr>
            <p:extLst/>
          </p:nvPr>
        </p:nvGraphicFramePr>
        <p:xfrm>
          <a:off x="2705105" y="1617134"/>
          <a:ext cx="7120467" cy="4594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Straight Connector 14"/>
          <p:cNvCxnSpPr/>
          <p:nvPr/>
        </p:nvCxnSpPr>
        <p:spPr bwMode="auto">
          <a:xfrm>
            <a:off x="6133449" y="1249745"/>
            <a:ext cx="0" cy="3930574"/>
          </a:xfrm>
          <a:prstGeom prst="line">
            <a:avLst/>
          </a:prstGeom>
          <a:ln w="15875">
            <a:prstDash val="dash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35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Comparison on Weak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0544"/>
            <a:ext cx="9144000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31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Comparison on Strong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0544"/>
            <a:ext cx="9144000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50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748930" y="3032674"/>
            <a:ext cx="2291974" cy="1617798"/>
            <a:chOff x="4238105" y="2823994"/>
            <a:chExt cx="2912034" cy="23939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4092" y="2823994"/>
              <a:ext cx="1595447" cy="18801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238105" y="3988252"/>
              <a:ext cx="2912034" cy="1229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174"/>
              <a:r>
                <a:rPr lang="en-US" altLang="zh-CN" sz="4800" b="1" dirty="0">
                  <a:solidFill>
                    <a:srgbClr val="EA3C3D"/>
                  </a:solidFill>
                  <a:latin typeface="Chalkboard" charset="0"/>
                  <a:ea typeface="Chalkboard" charset="0"/>
                  <a:cs typeface="Chalkboard" charset="0"/>
                </a:rPr>
                <a:t>Parrots</a:t>
              </a:r>
              <a:endParaRPr lang="en-US" sz="4800" b="1" dirty="0">
                <a:solidFill>
                  <a:srgbClr val="EA3C3D"/>
                </a:solidFill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3463088" y="1739914"/>
            <a:ext cx="1887010" cy="72345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EA3C3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Cross-module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Parallelization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152650" y="3119780"/>
            <a:ext cx="1887010" cy="72345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EA3C3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Structure-aware</a:t>
            </a:r>
          </a:p>
          <a:p>
            <a:pPr algn="ctr" defTabSz="91417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Memory reuse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629608" y="4742789"/>
            <a:ext cx="1887010" cy="72345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EA3C3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Distributed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Dynamic Cache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906630" y="1887237"/>
            <a:ext cx="1887010" cy="72345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EA3C3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Light-weight</a:t>
            </a:r>
          </a:p>
          <a:p>
            <a:pPr algn="ctr" defTabSz="91417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Computing Flow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708576" y="5297670"/>
            <a:ext cx="1887010" cy="72345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EA3C3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Adaptive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Learning Control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019635" y="4019338"/>
            <a:ext cx="1887010" cy="72345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EA3C3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Deep Learning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Virtual Machine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7479815" y="2914348"/>
            <a:ext cx="2071484" cy="72345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EA3C3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Intermediate</a:t>
            </a:r>
          </a:p>
          <a:p>
            <a:pPr algn="ctr" defTabSz="91417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D7182A"/>
                </a:solidFill>
                <a:ea typeface="STKaiti" charset="-122"/>
                <a:cs typeface="STKaiti" charset="-122"/>
              </a:rPr>
              <a:t>Byte-code compilation</a:t>
            </a:r>
          </a:p>
        </p:txBody>
      </p:sp>
    </p:spTree>
    <p:extLst>
      <p:ext uri="{BB962C8B-B14F-4D97-AF65-F5344CB8AC3E}">
        <p14:creationId xmlns:p14="http://schemas.microsoft.com/office/powerpoint/2010/main" val="1253825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deep learning can 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46" y="1711947"/>
            <a:ext cx="1379501" cy="13795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r="31663"/>
          <a:stretch/>
        </p:blipFill>
        <p:spPr>
          <a:xfrm>
            <a:off x="3457384" y="1713493"/>
            <a:ext cx="1428399" cy="13779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54" y="1721333"/>
            <a:ext cx="1377180" cy="13771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7164" t="3518" r="51233" b="49407"/>
          <a:stretch/>
        </p:blipFill>
        <p:spPr>
          <a:xfrm>
            <a:off x="8550158" y="1711947"/>
            <a:ext cx="1638890" cy="13795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r="16600"/>
          <a:stretch/>
        </p:blipFill>
        <p:spPr>
          <a:xfrm>
            <a:off x="6758943" y="1721333"/>
            <a:ext cx="1530688" cy="137651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591" y="3991597"/>
            <a:ext cx="2048452" cy="13827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r="1656"/>
          <a:stretch/>
        </p:blipFill>
        <p:spPr>
          <a:xfrm>
            <a:off x="8160406" y="3991592"/>
            <a:ext cx="2329002" cy="137891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/>
          <a:srcRect r="50387"/>
          <a:stretch/>
        </p:blipFill>
        <p:spPr>
          <a:xfrm>
            <a:off x="4249821" y="3991683"/>
            <a:ext cx="1993224" cy="13826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/>
          <a:srcRect r="34320" b="833"/>
          <a:stretch/>
        </p:blipFill>
        <p:spPr>
          <a:xfrm>
            <a:off x="6578828" y="3991597"/>
            <a:ext cx="1514227" cy="13813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72421" y="3126024"/>
            <a:ext cx="1238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200" dirty="0">
                <a:solidFill>
                  <a:srgbClr val="000000"/>
                </a:solidFill>
              </a:rPr>
              <a:t>face recognition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47235" y="3126586"/>
            <a:ext cx="1124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200" dirty="0">
                <a:solidFill>
                  <a:srgbClr val="000000"/>
                </a:solidFill>
              </a:rPr>
              <a:t>face detection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96144" y="3134737"/>
            <a:ext cx="1467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200">
                <a:solidFill>
                  <a:srgbClr val="000000"/>
                </a:solidFill>
              </a:rPr>
              <a:t>image classification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51396" y="3127867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200">
                <a:solidFill>
                  <a:srgbClr val="000000"/>
                </a:solidFill>
              </a:rPr>
              <a:t>object detection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71147" y="3126586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200">
                <a:solidFill>
                  <a:srgbClr val="000000"/>
                </a:solidFill>
              </a:rPr>
              <a:t>semantic segmentation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91366" y="543163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200" dirty="0">
                <a:solidFill>
                  <a:srgbClr val="000000"/>
                </a:solidFill>
              </a:rPr>
              <a:t>image super-resolution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82872" y="5431636"/>
            <a:ext cx="2002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200" dirty="0">
                <a:solidFill>
                  <a:srgbClr val="000000"/>
                </a:solidFill>
              </a:rPr>
              <a:t>visual relationship detection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78615" y="5431636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200" dirty="0">
                <a:solidFill>
                  <a:srgbClr val="000000"/>
                </a:solidFill>
              </a:rPr>
              <a:t>image captioning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99181" y="5429174"/>
            <a:ext cx="2310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200" dirty="0">
                <a:solidFill>
                  <a:srgbClr val="000000"/>
                </a:solidFill>
              </a:rPr>
              <a:t>a</a:t>
            </a:r>
            <a:r>
              <a:rPr lang="en-US" sz="1200">
                <a:solidFill>
                  <a:srgbClr val="000000"/>
                </a:solidFill>
              </a:rPr>
              <a:t>ctivity </a:t>
            </a:r>
            <a:r>
              <a:rPr lang="en-US" sz="1200" dirty="0">
                <a:solidFill>
                  <a:srgbClr val="000000"/>
                </a:solidFill>
              </a:rPr>
              <a:t>classification </a:t>
            </a:r>
            <a:r>
              <a:rPr lang="en-US" sz="1200">
                <a:solidFill>
                  <a:srgbClr val="000000"/>
                </a:solidFill>
              </a:rPr>
              <a:t>&amp; detection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80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solidFill>
                  <a:srgbClr val="000000"/>
                </a:solidFill>
                <a:ea typeface="ＭＳ Ｐゴシック" charset="0"/>
              </a:rPr>
              <a:t>Multi-level </a:t>
            </a:r>
            <a:r>
              <a:rPr lang="en-US" altLang="zh-CN" sz="4400" dirty="0" smtClean="0">
                <a:solidFill>
                  <a:srgbClr val="000000"/>
                </a:solidFill>
                <a:ea typeface="ＭＳ Ｐゴシック" charset="0"/>
              </a:rPr>
              <a:t>Cache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2B6A-C54B-7B4B-8624-569B854B51C0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  <p:grpSp>
        <p:nvGrpSpPr>
          <p:cNvPr id="13" name="组合 5"/>
          <p:cNvGrpSpPr/>
          <p:nvPr/>
        </p:nvGrpSpPr>
        <p:grpSpPr>
          <a:xfrm>
            <a:off x="1402915" y="1691014"/>
            <a:ext cx="9394521" cy="4020854"/>
            <a:chOff x="6413500" y="1358900"/>
            <a:chExt cx="5130800" cy="4749800"/>
          </a:xfrm>
        </p:grpSpPr>
        <p:sp>
          <p:nvSpPr>
            <p:cNvPr id="14" name="圆角矩形 7"/>
            <p:cNvSpPr/>
            <p:nvPr/>
          </p:nvSpPr>
          <p:spPr>
            <a:xfrm>
              <a:off x="6464300" y="5378513"/>
              <a:ext cx="5080000" cy="73018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r>
                <a:rPr lang="en-US" altLang="zh-CN" sz="1600" dirty="0">
                  <a:solidFill>
                    <a:prstClr val="white"/>
                  </a:solidFill>
                  <a:ea typeface="微软雅黑"/>
                  <a:cs typeface="微软雅黑"/>
                </a:rPr>
                <a:t>HDD Cache</a:t>
              </a:r>
              <a:endParaRPr lang="zh-CN" altLang="en-US" sz="1600" dirty="0">
                <a:solidFill>
                  <a:prstClr val="white"/>
                </a:solidFill>
                <a:ea typeface="微软雅黑"/>
                <a:cs typeface="微软雅黑"/>
              </a:endParaRPr>
            </a:p>
          </p:txBody>
        </p:sp>
        <p:sp>
          <p:nvSpPr>
            <p:cNvPr id="15" name="上箭头 8"/>
            <p:cNvSpPr/>
            <p:nvPr/>
          </p:nvSpPr>
          <p:spPr>
            <a:xfrm>
              <a:off x="8191500" y="4914214"/>
              <a:ext cx="1765390" cy="34966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圆角矩形 9"/>
            <p:cNvSpPr/>
            <p:nvPr/>
          </p:nvSpPr>
          <p:spPr>
            <a:xfrm>
              <a:off x="6413500" y="4051342"/>
              <a:ext cx="5080000" cy="73018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r>
                <a:rPr lang="en-US" altLang="zh-CN" sz="1600" dirty="0">
                  <a:solidFill>
                    <a:prstClr val="white"/>
                  </a:solidFill>
                  <a:ea typeface="微软雅黑"/>
                  <a:cs typeface="微软雅黑"/>
                </a:rPr>
                <a:t>SSD Cache</a:t>
              </a:r>
              <a:endParaRPr lang="zh-CN" altLang="en-US" sz="1600" dirty="0">
                <a:solidFill>
                  <a:prstClr val="white"/>
                </a:solidFill>
                <a:ea typeface="微软雅黑"/>
                <a:cs typeface="微软雅黑"/>
              </a:endParaRPr>
            </a:p>
          </p:txBody>
        </p:sp>
        <p:sp>
          <p:nvSpPr>
            <p:cNvPr id="17" name="上箭头 10"/>
            <p:cNvSpPr/>
            <p:nvPr/>
          </p:nvSpPr>
          <p:spPr>
            <a:xfrm>
              <a:off x="8204200" y="3555314"/>
              <a:ext cx="1765390" cy="34966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圆角矩形 11"/>
            <p:cNvSpPr/>
            <p:nvPr/>
          </p:nvSpPr>
          <p:spPr>
            <a:xfrm>
              <a:off x="6426200" y="2705142"/>
              <a:ext cx="5080000" cy="73018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r>
                <a:rPr lang="en-US" altLang="zh-CN" sz="1600" dirty="0">
                  <a:solidFill>
                    <a:prstClr val="white"/>
                  </a:solidFill>
                  <a:ea typeface="Microsoft YaHei" charset="0"/>
                  <a:cs typeface="Microsoft YaHei" charset="0"/>
                </a:rPr>
                <a:t>Host Memory Cache</a:t>
              </a:r>
              <a:endParaRPr lang="zh-CN" altLang="en-US" sz="1600" dirty="0">
                <a:solidFill>
                  <a:prstClr val="white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19" name="上箭头 12"/>
            <p:cNvSpPr/>
            <p:nvPr/>
          </p:nvSpPr>
          <p:spPr>
            <a:xfrm>
              <a:off x="8191500" y="2259872"/>
              <a:ext cx="1765390" cy="34966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0" name="圆角矩形 13"/>
            <p:cNvSpPr/>
            <p:nvPr/>
          </p:nvSpPr>
          <p:spPr>
            <a:xfrm>
              <a:off x="6413500" y="1358900"/>
              <a:ext cx="5080000" cy="730187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r>
                <a:rPr lang="en-US" altLang="zh-CN" sz="1600" dirty="0">
                  <a:solidFill>
                    <a:prstClr val="white"/>
                  </a:solidFill>
                  <a:ea typeface="微软雅黑"/>
                  <a:cs typeface="微软雅黑"/>
                </a:rPr>
                <a:t>GPU Cache</a:t>
              </a:r>
              <a:endParaRPr lang="zh-CN" altLang="en-US" sz="1600" dirty="0">
                <a:solidFill>
                  <a:prstClr val="white"/>
                </a:solidFill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8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1837"/>
            <a:ext cx="7886700" cy="1325563"/>
          </a:xfrm>
        </p:spPr>
        <p:txBody>
          <a:bodyPr/>
          <a:lstStyle/>
          <a:p>
            <a:r>
              <a:rPr lang="en-US" altLang="zh-CN" sz="3200" dirty="0"/>
              <a:t>Serial</a:t>
            </a:r>
            <a:r>
              <a:rPr lang="zh-CN" altLang="en-US" sz="3200" dirty="0"/>
              <a:t> </a:t>
            </a:r>
            <a:r>
              <a:rPr lang="en-US" altLang="zh-CN" sz="3200" dirty="0"/>
              <a:t>Loading</a:t>
            </a:r>
            <a:r>
              <a:rPr lang="zh-CN" altLang="en-US" sz="3200" dirty="0"/>
              <a:t> </a:t>
            </a:r>
            <a:r>
              <a:rPr lang="en-US" altLang="zh-CN" sz="3200" dirty="0"/>
              <a:t>Parallel</a:t>
            </a:r>
            <a:r>
              <a:rPr lang="zh-CN" altLang="en-US" sz="3200" dirty="0"/>
              <a:t> </a:t>
            </a:r>
            <a:r>
              <a:rPr lang="en-US" altLang="zh-CN" sz="3200" dirty="0"/>
              <a:t>Processing</a:t>
            </a:r>
            <a:r>
              <a:rPr lang="zh-CN" altLang="en-US" sz="3200" dirty="0"/>
              <a:t> </a:t>
            </a:r>
            <a:r>
              <a:rPr lang="en-US" altLang="zh-CN" sz="3200" dirty="0"/>
              <a:t>(SLPP)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7279011" y="1809227"/>
            <a:ext cx="3205757" cy="4848820"/>
          </a:xfrm>
          <a:custGeom>
            <a:avLst/>
            <a:gdLst/>
            <a:ahLst/>
            <a:cxnLst/>
            <a:rect l="0" t="0" r="r" b="b"/>
            <a:pathLst>
              <a:path w="19309" h="21600">
                <a:moveTo>
                  <a:pt x="1076" y="0"/>
                </a:moveTo>
                <a:cubicBezTo>
                  <a:pt x="482" y="0"/>
                  <a:pt x="0" y="356"/>
                  <a:pt x="0" y="796"/>
                </a:cubicBezTo>
                <a:lnTo>
                  <a:pt x="0" y="19398"/>
                </a:lnTo>
                <a:lnTo>
                  <a:pt x="-2291" y="19819"/>
                </a:lnTo>
                <a:lnTo>
                  <a:pt x="0" y="20240"/>
                </a:lnTo>
                <a:lnTo>
                  <a:pt x="0" y="20804"/>
                </a:lnTo>
                <a:cubicBezTo>
                  <a:pt x="0" y="21244"/>
                  <a:pt x="482" y="21600"/>
                  <a:pt x="1076" y="21600"/>
                </a:cubicBezTo>
                <a:lnTo>
                  <a:pt x="18233" y="21600"/>
                </a:lnTo>
                <a:cubicBezTo>
                  <a:pt x="18827" y="21600"/>
                  <a:pt x="19309" y="21244"/>
                  <a:pt x="19309" y="20804"/>
                </a:cubicBezTo>
                <a:lnTo>
                  <a:pt x="19309" y="796"/>
                </a:lnTo>
                <a:cubicBezTo>
                  <a:pt x="19309" y="356"/>
                  <a:pt x="18827" y="0"/>
                  <a:pt x="18233" y="0"/>
                </a:cubicBezTo>
                <a:lnTo>
                  <a:pt x="1076" y="0"/>
                </a:lnTo>
                <a:close/>
                <a:moveTo>
                  <a:pt x="1076" y="0"/>
                </a:moveTo>
              </a:path>
            </a:pathLst>
          </a:cu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rgbClr val="000000">
                    <a:alpha val="2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defTabSz="914174" fontAlgn="base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000000"/>
              </a:solidFill>
              <a:latin typeface="Helvetica Neue Bold Condense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7421881" y="2568251"/>
            <a:ext cx="2982516" cy="382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312512" indent="-312512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Overlap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data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loading,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processing,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and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on-GPU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computation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via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proper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scheduling.</a:t>
            </a:r>
            <a:endParaRPr lang="en-US" sz="1700" dirty="0">
              <a:solidFill>
                <a:srgbClr val="000000"/>
              </a:solidFill>
              <a:latin typeface="Helvetica Neue Light"/>
              <a:ea typeface="ＭＳ Ｐゴシック" charset="0"/>
              <a:cs typeface="Helvetica Neue Light"/>
              <a:sym typeface="Baskerville" charset="0"/>
            </a:endParaRPr>
          </a:p>
          <a:p>
            <a:pPr marL="312512" indent="-312512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Serial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I/O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often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yields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higher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throughput,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while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in-memory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processing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can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be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done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in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parallel.</a:t>
            </a:r>
            <a:endParaRPr lang="en-US" sz="1700" dirty="0">
              <a:solidFill>
                <a:srgbClr val="000000"/>
              </a:solidFill>
              <a:latin typeface="Helvetica Neue Light"/>
              <a:ea typeface="ＭＳ Ｐゴシック" charset="0"/>
              <a:cs typeface="Helvetica Neue Light"/>
              <a:sym typeface="Baskerville" charset="0"/>
            </a:endParaRPr>
          </a:p>
          <a:p>
            <a:pPr marL="312512" indent="-312512" algn="l" defTabSz="914174">
              <a:spcBef>
                <a:spcPts val="1687"/>
              </a:spcBef>
              <a:buSzPct val="100000"/>
              <a:buFont typeface="Lucida Grande" charset="0"/>
              <a:buChar char="‣"/>
            </a:pP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Maximum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utilization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of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GPU,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CPU,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and</a:t>
            </a:r>
            <a:r>
              <a:rPr lang="zh-CN" altLang="en-US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I/O.</a:t>
            </a:r>
            <a:endParaRPr lang="en-US" sz="1700" dirty="0">
              <a:solidFill>
                <a:srgbClr val="000000"/>
              </a:solidFill>
              <a:latin typeface="Helvetica Neue Ligh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7303569" y="2023544"/>
            <a:ext cx="3205757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altLang="zh-CN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 Bold Condensed" charset="0"/>
              </a:rPr>
              <a:t>Rationales</a:t>
            </a:r>
            <a:endParaRPr lang="en-US" b="1" dirty="0">
              <a:solidFill>
                <a:srgbClr val="000000"/>
              </a:solidFill>
              <a:latin typeface="Helvetica Neue"/>
              <a:ea typeface="ＭＳ Ｐゴシック" charset="0"/>
              <a:cs typeface="Helvetica Neue Bold Condensed" charset="0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2087511" y="2484762"/>
            <a:ext cx="1496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 defTabSz="914174"/>
            <a:r>
              <a:rPr lang="en-US" b="1">
                <a:latin typeface="Helvetica Neue"/>
                <a:ea typeface="ＭＳ Ｐゴシック" charset="0"/>
                <a:cs typeface="Helvetica Neue Bold Condensed" charset="0"/>
              </a:rPr>
              <a:t>Factor 1</a:t>
            </a: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2131043" y="5574434"/>
            <a:ext cx="1496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 defTabSz="914174"/>
            <a:r>
              <a:rPr lang="en-US" b="1">
                <a:latin typeface="Helvetica Neue"/>
                <a:ea typeface="ＭＳ Ｐゴシック" charset="0"/>
                <a:cs typeface="Helvetica Neue Bold Condensed" charset="0"/>
              </a:rPr>
              <a:t>Factor 3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 bwMode="auto">
          <a:xfrm>
            <a:off x="3722402" y="4041281"/>
            <a:ext cx="1193955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500" b="1">
                <a:latin typeface="Helvetica Neue"/>
                <a:ea typeface="ＭＳ Ｐゴシック" charset="0"/>
                <a:cs typeface="Helvetica Neue Bold Condensed" charset="0"/>
              </a:rPr>
              <a:t>Overlap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5009972" y="2484762"/>
            <a:ext cx="1496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 defTabSz="914174"/>
            <a:r>
              <a:rPr lang="en-US" b="1">
                <a:latin typeface="Helvetica Neue"/>
                <a:ea typeface="ＭＳ Ｐゴシック" charset="0"/>
                <a:cs typeface="Helvetica Neue Bold Condensed" charset="0"/>
              </a:rPr>
              <a:t>Factor 2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5076945" y="5574434"/>
            <a:ext cx="1496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r" defTabSz="914174"/>
            <a:r>
              <a:rPr lang="en-US" b="1">
                <a:latin typeface="Helvetica Neue"/>
                <a:ea typeface="ＭＳ Ｐゴシック" charset="0"/>
                <a:cs typeface="Helvetica Neue Bold Condensed" charset="0"/>
              </a:rPr>
              <a:t>Factor 4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60" y="2023544"/>
            <a:ext cx="5604488" cy="397856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61" y="1594589"/>
            <a:ext cx="630035" cy="6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76017"/>
      </p:ext>
    </p:extLst>
  </p:cSld>
  <p:clrMapOvr>
    <a:masterClrMapping/>
  </p:clrMapOvr>
  <p:transition advTm="47616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-8950"/>
            <a:ext cx="7886700" cy="1325563"/>
          </a:xfrm>
        </p:spPr>
        <p:txBody>
          <a:bodyPr/>
          <a:lstStyle/>
          <a:p>
            <a:r>
              <a:rPr lang="en-US" sz="3600" dirty="0"/>
              <a:t>Dependency-based Memory Reuse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056472" y="5596467"/>
            <a:ext cx="1947333" cy="635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056471" y="4417582"/>
            <a:ext cx="1947333" cy="635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056471" y="3238697"/>
            <a:ext cx="1947333" cy="635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056470" y="2059812"/>
            <a:ext cx="1947333" cy="635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7366006" y="5596467"/>
            <a:ext cx="1947333" cy="635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7366005" y="4417582"/>
            <a:ext cx="1947333" cy="635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366005" y="3238697"/>
            <a:ext cx="1947333" cy="635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7366004" y="2059812"/>
            <a:ext cx="1947333" cy="635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x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883398" y="6468533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680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4071" y="118558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b="1" dirty="0">
                <a:solidFill>
                  <a:srgbClr val="1277B5">
                    <a:lumMod val="75000"/>
                  </a:srgbClr>
                </a:solidFill>
              </a:rPr>
              <a:t>Conventional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97604" y="11855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b="1" dirty="0">
                <a:solidFill>
                  <a:srgbClr val="1277B5">
                    <a:lumMod val="75000"/>
                  </a:srgbClr>
                </a:solidFill>
              </a:rPr>
              <a:t>Ours</a:t>
            </a:r>
          </a:p>
        </p:txBody>
      </p:sp>
      <p:sp>
        <p:nvSpPr>
          <p:cNvPr id="27" name="Rectangle 19"/>
          <p:cNvSpPr/>
          <p:nvPr/>
        </p:nvSpPr>
        <p:spPr bwMode="auto">
          <a:xfrm>
            <a:off x="8323398" y="6468534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g</a:t>
            </a:r>
          </a:p>
        </p:txBody>
      </p:sp>
      <p:sp>
        <p:nvSpPr>
          <p:cNvPr id="28" name="Rectangle 19"/>
          <p:cNvSpPr/>
          <p:nvPr/>
        </p:nvSpPr>
        <p:spPr bwMode="auto">
          <a:xfrm>
            <a:off x="6883398" y="5268285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v</a:t>
            </a:r>
          </a:p>
        </p:txBody>
      </p:sp>
      <p:sp>
        <p:nvSpPr>
          <p:cNvPr id="29" name="Rectangle 19"/>
          <p:cNvSpPr/>
          <p:nvPr/>
        </p:nvSpPr>
        <p:spPr bwMode="auto">
          <a:xfrm>
            <a:off x="8323398" y="5268286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g</a:t>
            </a:r>
          </a:p>
        </p:txBody>
      </p:sp>
      <p:sp>
        <p:nvSpPr>
          <p:cNvPr id="30" name="Rectangle 19"/>
          <p:cNvSpPr/>
          <p:nvPr/>
        </p:nvSpPr>
        <p:spPr bwMode="auto">
          <a:xfrm>
            <a:off x="6911256" y="4087181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v</a:t>
            </a:r>
          </a:p>
        </p:txBody>
      </p:sp>
      <p:sp>
        <p:nvSpPr>
          <p:cNvPr id="31" name="Rectangle 19"/>
          <p:cNvSpPr/>
          <p:nvPr/>
        </p:nvSpPr>
        <p:spPr bwMode="auto">
          <a:xfrm>
            <a:off x="8351256" y="4087182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g</a:t>
            </a:r>
          </a:p>
        </p:txBody>
      </p:sp>
      <p:sp>
        <p:nvSpPr>
          <p:cNvPr id="32" name="Rectangle 19"/>
          <p:cNvSpPr/>
          <p:nvPr/>
        </p:nvSpPr>
        <p:spPr bwMode="auto">
          <a:xfrm>
            <a:off x="6911256" y="2904262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v</a:t>
            </a:r>
          </a:p>
        </p:txBody>
      </p:sp>
      <p:sp>
        <p:nvSpPr>
          <p:cNvPr id="33" name="Rectangle 19"/>
          <p:cNvSpPr/>
          <p:nvPr/>
        </p:nvSpPr>
        <p:spPr bwMode="auto">
          <a:xfrm>
            <a:off x="8351256" y="2904263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g</a:t>
            </a:r>
          </a:p>
        </p:txBody>
      </p:sp>
      <p:sp>
        <p:nvSpPr>
          <p:cNvPr id="34" name="Rectangle 19"/>
          <p:cNvSpPr/>
          <p:nvPr/>
        </p:nvSpPr>
        <p:spPr bwMode="auto">
          <a:xfrm>
            <a:off x="6911256" y="1717800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v</a:t>
            </a:r>
          </a:p>
        </p:txBody>
      </p:sp>
      <p:sp>
        <p:nvSpPr>
          <p:cNvPr id="35" name="Rectangle 19"/>
          <p:cNvSpPr/>
          <p:nvPr/>
        </p:nvSpPr>
        <p:spPr bwMode="auto">
          <a:xfrm>
            <a:off x="8351256" y="1717801"/>
            <a:ext cx="1440000" cy="148366"/>
          </a:xfrm>
          <a:prstGeom prst="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b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rPr>
              <a:t>g</a:t>
            </a:r>
          </a:p>
        </p:txBody>
      </p:sp>
      <p:grpSp>
        <p:nvGrpSpPr>
          <p:cNvPr id="43" name="组 42"/>
          <p:cNvGrpSpPr/>
          <p:nvPr/>
        </p:nvGrpSpPr>
        <p:grpSpPr>
          <a:xfrm>
            <a:off x="2573864" y="4087186"/>
            <a:ext cx="2912534" cy="148367"/>
            <a:chOff x="1049864" y="4087181"/>
            <a:chExt cx="2912534" cy="148367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49864" y="4087182"/>
              <a:ext cx="2912534" cy="148366"/>
            </a:xfrm>
            <a:prstGeom prst="rect">
              <a:avLst/>
            </a:prstGeom>
            <a:ln/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v                                     g</a:t>
              </a:r>
              <a:endParaRPr lang="en-US" sz="4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endParaRPr>
            </a:p>
          </p:txBody>
        </p:sp>
        <p:cxnSp>
          <p:nvCxnSpPr>
            <p:cNvPr id="37" name="直线连接符 36"/>
            <p:cNvCxnSpPr/>
            <p:nvPr/>
          </p:nvCxnSpPr>
          <p:spPr>
            <a:xfrm>
              <a:off x="2506131" y="4087181"/>
              <a:ext cx="0" cy="148366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 60"/>
          <p:cNvGrpSpPr/>
          <p:nvPr/>
        </p:nvGrpSpPr>
        <p:grpSpPr>
          <a:xfrm>
            <a:off x="2558722" y="2882444"/>
            <a:ext cx="2912534" cy="148367"/>
            <a:chOff x="1049864" y="4087181"/>
            <a:chExt cx="2912534" cy="148367"/>
          </a:xfrm>
        </p:grpSpPr>
        <p:sp>
          <p:nvSpPr>
            <p:cNvPr id="62" name="Rectangle 12"/>
            <p:cNvSpPr/>
            <p:nvPr/>
          </p:nvSpPr>
          <p:spPr bwMode="auto">
            <a:xfrm>
              <a:off x="1049864" y="4087182"/>
              <a:ext cx="2912534" cy="148366"/>
            </a:xfrm>
            <a:prstGeom prst="rect">
              <a:avLst/>
            </a:prstGeom>
            <a:ln/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v                                     g</a:t>
              </a:r>
              <a:endParaRPr lang="en-US" sz="4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endParaRPr>
            </a:p>
          </p:txBody>
        </p:sp>
        <p:cxnSp>
          <p:nvCxnSpPr>
            <p:cNvPr id="63" name="直线连接符 62"/>
            <p:cNvCxnSpPr/>
            <p:nvPr/>
          </p:nvCxnSpPr>
          <p:spPr>
            <a:xfrm>
              <a:off x="2506131" y="4087181"/>
              <a:ext cx="0" cy="148366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 66"/>
          <p:cNvGrpSpPr/>
          <p:nvPr/>
        </p:nvGrpSpPr>
        <p:grpSpPr>
          <a:xfrm>
            <a:off x="2558722" y="1703163"/>
            <a:ext cx="2912534" cy="148367"/>
            <a:chOff x="1049864" y="4087181"/>
            <a:chExt cx="2912534" cy="148367"/>
          </a:xfrm>
        </p:grpSpPr>
        <p:sp>
          <p:nvSpPr>
            <p:cNvPr id="68" name="Rectangle 12"/>
            <p:cNvSpPr/>
            <p:nvPr/>
          </p:nvSpPr>
          <p:spPr bwMode="auto">
            <a:xfrm>
              <a:off x="1049864" y="4087182"/>
              <a:ext cx="2912534" cy="148366"/>
            </a:xfrm>
            <a:prstGeom prst="rect">
              <a:avLst/>
            </a:prstGeom>
            <a:ln/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v                                     g</a:t>
              </a:r>
              <a:endParaRPr lang="en-US" sz="4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endParaRPr>
            </a:p>
          </p:txBody>
        </p:sp>
        <p:cxnSp>
          <p:nvCxnSpPr>
            <p:cNvPr id="69" name="直线连接符 68"/>
            <p:cNvCxnSpPr/>
            <p:nvPr/>
          </p:nvCxnSpPr>
          <p:spPr>
            <a:xfrm>
              <a:off x="2506131" y="4087181"/>
              <a:ext cx="0" cy="148366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 69"/>
          <p:cNvGrpSpPr/>
          <p:nvPr/>
        </p:nvGrpSpPr>
        <p:grpSpPr>
          <a:xfrm>
            <a:off x="2558722" y="5250346"/>
            <a:ext cx="2912534" cy="148367"/>
            <a:chOff x="1049864" y="4087181"/>
            <a:chExt cx="2912534" cy="148367"/>
          </a:xfrm>
        </p:grpSpPr>
        <p:sp>
          <p:nvSpPr>
            <p:cNvPr id="71" name="Rectangle 12"/>
            <p:cNvSpPr/>
            <p:nvPr/>
          </p:nvSpPr>
          <p:spPr bwMode="auto">
            <a:xfrm>
              <a:off x="1049864" y="4087182"/>
              <a:ext cx="2912534" cy="148366"/>
            </a:xfrm>
            <a:prstGeom prst="rect">
              <a:avLst/>
            </a:prstGeom>
            <a:ln/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v                                     g</a:t>
              </a:r>
              <a:endParaRPr lang="en-US" sz="4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endParaRPr>
            </a:p>
          </p:txBody>
        </p:sp>
        <p:cxnSp>
          <p:nvCxnSpPr>
            <p:cNvPr id="72" name="直线连接符 71"/>
            <p:cNvCxnSpPr/>
            <p:nvPr/>
          </p:nvCxnSpPr>
          <p:spPr>
            <a:xfrm>
              <a:off x="2506131" y="4087181"/>
              <a:ext cx="0" cy="148366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 72"/>
          <p:cNvGrpSpPr/>
          <p:nvPr/>
        </p:nvGrpSpPr>
        <p:grpSpPr>
          <a:xfrm>
            <a:off x="2558722" y="6468538"/>
            <a:ext cx="2912534" cy="148367"/>
            <a:chOff x="1049864" y="4087181"/>
            <a:chExt cx="2912534" cy="148367"/>
          </a:xfrm>
        </p:grpSpPr>
        <p:sp>
          <p:nvSpPr>
            <p:cNvPr id="74" name="Rectangle 12"/>
            <p:cNvSpPr/>
            <p:nvPr/>
          </p:nvSpPr>
          <p:spPr bwMode="auto">
            <a:xfrm>
              <a:off x="1049864" y="4087182"/>
              <a:ext cx="2912534" cy="148366"/>
            </a:xfrm>
            <a:prstGeom prst="rect">
              <a:avLst/>
            </a:prstGeom>
            <a:ln/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0" rIns="9144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  <a:latin typeface="Helvetica Neue Bold Condensed" charset="0"/>
                  <a:ea typeface="ヒラギノ角ゴ ProN W6" charset="0"/>
                  <a:cs typeface="ヒラギノ角ゴ ProN W6" charset="0"/>
                  <a:sym typeface="Helvetica Neue Bold Condensed" charset="0"/>
                </a:rPr>
                <a:t>v                                     g</a:t>
              </a:r>
              <a:endParaRPr lang="en-US" sz="4200" dirty="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endParaRPr>
            </a:p>
          </p:txBody>
        </p:sp>
        <p:cxnSp>
          <p:nvCxnSpPr>
            <p:cNvPr id="75" name="直线连接符 74"/>
            <p:cNvCxnSpPr/>
            <p:nvPr/>
          </p:nvCxnSpPr>
          <p:spPr>
            <a:xfrm>
              <a:off x="2506131" y="4087181"/>
              <a:ext cx="0" cy="148366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597571138"/>
      </p:ext>
    </p:extLst>
  </p:cSld>
  <p:clrMapOvr>
    <a:masterClrMapping/>
  </p:clrMapOvr>
  <p:transition advTm="307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直接箭头连接符 79"/>
          <p:cNvCxnSpPr/>
          <p:nvPr/>
        </p:nvCxnSpPr>
        <p:spPr>
          <a:xfrm>
            <a:off x="3930015" y="7402830"/>
            <a:ext cx="825818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2650" y="11837"/>
            <a:ext cx="7886700" cy="1325563"/>
          </a:xfrm>
        </p:spPr>
        <p:txBody>
          <a:bodyPr/>
          <a:lstStyle/>
          <a:p>
            <a:r>
              <a:rPr kumimoji="1" lang="en-US" altLang="zh-CN" sz="3600" dirty="0"/>
              <a:t>Two-level Communication</a:t>
            </a:r>
          </a:p>
        </p:txBody>
      </p:sp>
      <p:sp>
        <p:nvSpPr>
          <p:cNvPr id="104" name="Text Placeholder 3"/>
          <p:cNvSpPr txBox="1">
            <a:spLocks/>
          </p:cNvSpPr>
          <p:nvPr/>
        </p:nvSpPr>
        <p:spPr>
          <a:xfrm>
            <a:off x="2159373" y="824787"/>
            <a:ext cx="8786812" cy="731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altLang="zh-CN" sz="2700" dirty="0">
                <a:solidFill>
                  <a:srgbClr val="9A9A9A"/>
                </a:solidFill>
                <a:ea typeface="ＭＳ Ｐゴシック" charset="0"/>
                <a:cs typeface="Helvetica Neue Light" charset="0"/>
                <a:sym typeface="Helvetica Neue Bold Condensed" charset="0"/>
              </a:rPr>
              <a:t>To achieve high scalability</a:t>
            </a:r>
            <a:endParaRPr lang="en-US" sz="2700" dirty="0">
              <a:solidFill>
                <a:srgbClr val="9A9A9A"/>
              </a:solidFill>
              <a:ea typeface="ＭＳ Ｐゴシック" charset="0"/>
              <a:cs typeface="Helvetica Neue Light" charset="0"/>
              <a:sym typeface="Helvetica Neue Bold Condense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83271"/>
            <a:ext cx="9144000" cy="49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7"/>
    </mc:Choice>
    <mc:Fallback xmlns="">
      <p:transition spd="slow" advTm="1228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Matrix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73868" y="1041400"/>
          <a:ext cx="7103532" cy="47921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74718"/>
                <a:gridCol w="941998"/>
                <a:gridCol w="893275"/>
                <a:gridCol w="1208208"/>
                <a:gridCol w="1185333"/>
              </a:tblGrid>
              <a:tr h="3422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Parrots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Caffe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TensorFlow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Chainer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4229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Multi-GPU support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4229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Distributed training (multi-nodes)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2295">
                <a:tc>
                  <a:txBody>
                    <a:bodyPr/>
                    <a:lstStyle/>
                    <a:p>
                      <a:pPr marL="0" marR="0" indent="0" algn="l" defTabSz="321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parallelism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42295">
                <a:tc>
                  <a:txBody>
                    <a:bodyPr/>
                    <a:lstStyle/>
                    <a:p>
                      <a:pPr marL="0" marR="0" indent="0" algn="l" defTabSz="321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Concurrent feeding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2295">
                <a:tc>
                  <a:txBody>
                    <a:bodyPr/>
                    <a:lstStyle/>
                    <a:p>
                      <a:pPr marL="0" marR="0" indent="0" algn="l" defTabSz="321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Parallel data preprocessing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229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support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229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input size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229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Dynamic network structure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2295">
                <a:tc>
                  <a:txBody>
                    <a:bodyPr/>
                    <a:lstStyle/>
                    <a:p>
                      <a:pPr marL="0" marR="0" indent="0" algn="l" defTabSz="321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Partial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flow execution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2295">
                <a:tc>
                  <a:txBody>
                    <a:bodyPr/>
                    <a:lstStyle/>
                    <a:p>
                      <a:pPr marL="0" marR="0" indent="0" algn="l" defTabSz="321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Block composition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2295">
                <a:tc>
                  <a:txBody>
                    <a:bodyPr/>
                    <a:lstStyle/>
                    <a:p>
                      <a:pPr marL="0" marR="0" indent="0" algn="l" defTabSz="321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Customized layer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2295">
                <a:tc>
                  <a:txBody>
                    <a:bodyPr/>
                    <a:lstStyle/>
                    <a:p>
                      <a:pPr marL="0" marR="0" indent="0" algn="l" defTabSz="321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Customized updating policy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2295">
                <a:tc>
                  <a:txBody>
                    <a:bodyPr/>
                    <a:lstStyle/>
                    <a:p>
                      <a:pPr marL="0" marR="0" indent="0" algn="l" defTabSz="321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Interoperability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with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Caffe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20372" y="6071257"/>
            <a:ext cx="6247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r>
              <a:rPr lang="en-US" sz="1600" i="1" dirty="0">
                <a:solidFill>
                  <a:srgbClr val="000000">
                    <a:lumMod val="50000"/>
                    <a:lumOff val="50000"/>
                  </a:srgbClr>
                </a:solidFill>
              </a:rPr>
              <a:t>L: low-level support. Non-trivial coding is required to make it happen.</a:t>
            </a:r>
          </a:p>
        </p:txBody>
      </p:sp>
    </p:spTree>
    <p:extLst>
      <p:ext uri="{BB962C8B-B14F-4D97-AF65-F5344CB8AC3E}">
        <p14:creationId xmlns:p14="http://schemas.microsoft.com/office/powerpoint/2010/main" val="1612147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Comparison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955796" y="1014026"/>
          <a:ext cx="5933685" cy="48557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86737"/>
                <a:gridCol w="1186737"/>
                <a:gridCol w="1186737"/>
                <a:gridCol w="1186737"/>
                <a:gridCol w="1186737"/>
              </a:tblGrid>
              <a:tr h="563374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00796" marR="100796" marT="50398" marB="5039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Parrots</a:t>
                      </a:r>
                      <a:endParaRPr lang="en-US" sz="1200" dirty="0"/>
                    </a:p>
                  </a:txBody>
                  <a:tcPr marL="100796" marR="100796" marT="50398" marB="50398" anchor="ctr">
                    <a:solidFill>
                      <a:srgbClr val="EA3C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Caffe</a:t>
                      </a:r>
                      <a:endParaRPr lang="en-US" sz="1200" dirty="0"/>
                    </a:p>
                  </a:txBody>
                  <a:tcPr marL="100796" marR="100796" marT="50398" marB="50398" anchor="ctr">
                    <a:solidFill>
                      <a:srgbClr val="EA3C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TensorFlow</a:t>
                      </a:r>
                      <a:endParaRPr lang="en-US" sz="1200" dirty="0"/>
                    </a:p>
                  </a:txBody>
                  <a:tcPr marL="100796" marR="100796" marT="50398" marB="50398" anchor="ctr">
                    <a:solidFill>
                      <a:srgbClr val="EA3C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Chainer</a:t>
                      </a:r>
                      <a:endParaRPr lang="en-US" sz="1200" dirty="0"/>
                    </a:p>
                  </a:txBody>
                  <a:tcPr marL="100796" marR="100796" marT="50398" marB="50398" anchor="ctr">
                    <a:solidFill>
                      <a:srgbClr val="EA3C3D"/>
                    </a:solidFill>
                  </a:tcPr>
                </a:tc>
              </a:tr>
              <a:tr h="10730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chemeClr val="tx1"/>
                          </a:solidFill>
                          <a:latin typeface="华文楷体"/>
                          <a:ea typeface="华文楷体"/>
                          <a:cs typeface="华文楷体"/>
                        </a:rPr>
                        <a:t>Efficiency</a:t>
                      </a:r>
                      <a:endParaRPr lang="en-US" sz="1300" b="1" dirty="0">
                        <a:solidFill>
                          <a:schemeClr val="tx1"/>
                        </a:solidFill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 marL="100796" marR="100796" marT="50398" marB="50398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Fair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Fair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0730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chemeClr val="tx1"/>
                          </a:solidFill>
                          <a:latin typeface="华文楷体"/>
                          <a:ea typeface="华文楷体"/>
                          <a:cs typeface="华文楷体"/>
                        </a:rPr>
                        <a:t>Scalability</a:t>
                      </a:r>
                      <a:endParaRPr lang="en-US" sz="1300" b="1" dirty="0">
                        <a:solidFill>
                          <a:schemeClr val="tx1"/>
                        </a:solidFill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 marL="100796" marR="100796" marT="50398" marB="50398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0730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chemeClr val="tx1"/>
                          </a:solidFill>
                          <a:latin typeface="华文楷体"/>
                          <a:ea typeface="华文楷体"/>
                          <a:cs typeface="华文楷体"/>
                        </a:rPr>
                        <a:t>Extensibility</a:t>
                      </a:r>
                      <a:endParaRPr lang="en-US" sz="1300" b="1" dirty="0">
                        <a:solidFill>
                          <a:schemeClr val="tx1"/>
                        </a:solidFill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 marL="100796" marR="100796" marT="50398" marB="50398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Fair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0730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chemeClr val="tx1"/>
                          </a:solidFill>
                          <a:latin typeface="华文楷体"/>
                          <a:ea typeface="华文楷体"/>
                          <a:cs typeface="华文楷体"/>
                        </a:rPr>
                        <a:t>Productivity</a:t>
                      </a:r>
                      <a:endParaRPr lang="en-US" sz="1300" b="1" dirty="0">
                        <a:solidFill>
                          <a:schemeClr val="tx1"/>
                        </a:solidFill>
                        <a:latin typeface="华文楷体"/>
                        <a:ea typeface="华文楷体"/>
                        <a:cs typeface="华文楷体"/>
                      </a:endParaRPr>
                    </a:p>
                  </a:txBody>
                  <a:tcPr marL="100796" marR="100796" marT="50398" marB="50398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Fair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High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0796" marR="100796" marT="50398" marB="5039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297015" y="1799037"/>
            <a:ext cx="581357" cy="581357"/>
            <a:chOff x="337689" y="2473213"/>
            <a:chExt cx="2063914" cy="2060642"/>
          </a:xfrm>
        </p:grpSpPr>
        <p:sp>
          <p:nvSpPr>
            <p:cNvPr id="8" name="Shape 960"/>
            <p:cNvSpPr/>
            <p:nvPr/>
          </p:nvSpPr>
          <p:spPr>
            <a:xfrm>
              <a:off x="337689" y="2473213"/>
              <a:ext cx="2063914" cy="2060642"/>
            </a:xfrm>
            <a:prstGeom prst="ellipse">
              <a:avLst/>
            </a:prstGeom>
            <a:solidFill>
              <a:srgbClr val="FF9A0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914174">
                <a:defRPr sz="3800">
                  <a:solidFill>
                    <a:srgbClr val="FFFFFF"/>
                  </a:solidFill>
                </a:defRPr>
              </a:pPr>
              <a:endParaRPr sz="3800">
                <a:solidFill>
                  <a:srgbClr val="FFFFFF"/>
                </a:solidFill>
              </a:endParaRPr>
            </a:p>
          </p:txBody>
        </p:sp>
        <p:sp>
          <p:nvSpPr>
            <p:cNvPr id="9" name="Shape 980"/>
            <p:cNvSpPr/>
            <p:nvPr/>
          </p:nvSpPr>
          <p:spPr>
            <a:xfrm>
              <a:off x="800137" y="3013324"/>
              <a:ext cx="1139018" cy="980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114"/>
                  </a:moveTo>
                  <a:cubicBezTo>
                    <a:pt x="21600" y="17143"/>
                    <a:pt x="20712" y="18171"/>
                    <a:pt x="19825" y="18171"/>
                  </a:cubicBezTo>
                  <a:cubicBezTo>
                    <a:pt x="13611" y="18171"/>
                    <a:pt x="13611" y="18171"/>
                    <a:pt x="13611" y="18171"/>
                  </a:cubicBezTo>
                  <a:cubicBezTo>
                    <a:pt x="13611" y="19200"/>
                    <a:pt x="14203" y="20229"/>
                    <a:pt x="14203" y="20571"/>
                  </a:cubicBezTo>
                  <a:cubicBezTo>
                    <a:pt x="14203" y="21257"/>
                    <a:pt x="13907" y="21600"/>
                    <a:pt x="13611" y="21600"/>
                  </a:cubicBezTo>
                  <a:cubicBezTo>
                    <a:pt x="7693" y="21600"/>
                    <a:pt x="7693" y="21600"/>
                    <a:pt x="7693" y="21600"/>
                  </a:cubicBezTo>
                  <a:cubicBezTo>
                    <a:pt x="7397" y="21600"/>
                    <a:pt x="7101" y="21257"/>
                    <a:pt x="7101" y="20571"/>
                  </a:cubicBezTo>
                  <a:cubicBezTo>
                    <a:pt x="7101" y="20229"/>
                    <a:pt x="7693" y="19200"/>
                    <a:pt x="7693" y="18171"/>
                  </a:cubicBezTo>
                  <a:cubicBezTo>
                    <a:pt x="1775" y="18171"/>
                    <a:pt x="1775" y="18171"/>
                    <a:pt x="1775" y="18171"/>
                  </a:cubicBezTo>
                  <a:cubicBezTo>
                    <a:pt x="592" y="18171"/>
                    <a:pt x="0" y="17143"/>
                    <a:pt x="0" y="16114"/>
                  </a:cubicBezTo>
                  <a:cubicBezTo>
                    <a:pt x="0" y="2057"/>
                    <a:pt x="0" y="2057"/>
                    <a:pt x="0" y="2057"/>
                  </a:cubicBezTo>
                  <a:cubicBezTo>
                    <a:pt x="0" y="686"/>
                    <a:pt x="592" y="0"/>
                    <a:pt x="1775" y="0"/>
                  </a:cubicBezTo>
                  <a:cubicBezTo>
                    <a:pt x="19825" y="0"/>
                    <a:pt x="19825" y="0"/>
                    <a:pt x="19825" y="0"/>
                  </a:cubicBezTo>
                  <a:cubicBezTo>
                    <a:pt x="20712" y="0"/>
                    <a:pt x="21600" y="686"/>
                    <a:pt x="21600" y="2057"/>
                  </a:cubicBezTo>
                  <a:lnTo>
                    <a:pt x="21600" y="16114"/>
                  </a:lnTo>
                  <a:close/>
                  <a:moveTo>
                    <a:pt x="20121" y="2057"/>
                  </a:moveTo>
                  <a:cubicBezTo>
                    <a:pt x="20121" y="1714"/>
                    <a:pt x="19825" y="1714"/>
                    <a:pt x="19825" y="1714"/>
                  </a:cubicBezTo>
                  <a:cubicBezTo>
                    <a:pt x="1775" y="1714"/>
                    <a:pt x="1775" y="1714"/>
                    <a:pt x="1775" y="1714"/>
                  </a:cubicBezTo>
                  <a:cubicBezTo>
                    <a:pt x="1479" y="1714"/>
                    <a:pt x="1479" y="1714"/>
                    <a:pt x="1479" y="2057"/>
                  </a:cubicBezTo>
                  <a:cubicBezTo>
                    <a:pt x="1479" y="12686"/>
                    <a:pt x="1479" y="12686"/>
                    <a:pt x="1479" y="12686"/>
                  </a:cubicBezTo>
                  <a:cubicBezTo>
                    <a:pt x="1479" y="13029"/>
                    <a:pt x="1479" y="13371"/>
                    <a:pt x="1775" y="13371"/>
                  </a:cubicBezTo>
                  <a:cubicBezTo>
                    <a:pt x="19825" y="13371"/>
                    <a:pt x="19825" y="13371"/>
                    <a:pt x="19825" y="13371"/>
                  </a:cubicBezTo>
                  <a:cubicBezTo>
                    <a:pt x="19825" y="13371"/>
                    <a:pt x="20121" y="13029"/>
                    <a:pt x="20121" y="12686"/>
                  </a:cubicBezTo>
                  <a:lnTo>
                    <a:pt x="20121" y="205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65023" tIns="65023" rIns="65023" bIns="65023"/>
            <a:lstStyle/>
            <a:p>
              <a:pPr algn="ctr" defTabSz="914174">
                <a:defRPr sz="2400" cap="all">
                  <a:solidFill>
                    <a:srgbClr val="FFFFFF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endParaRPr sz="2400" cap="all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97014" y="2898758"/>
            <a:ext cx="581357" cy="581357"/>
            <a:chOff x="3237456" y="2473213"/>
            <a:chExt cx="2063914" cy="2060642"/>
          </a:xfrm>
        </p:grpSpPr>
        <p:sp>
          <p:nvSpPr>
            <p:cNvPr id="11" name="Shape 959"/>
            <p:cNvSpPr/>
            <p:nvPr/>
          </p:nvSpPr>
          <p:spPr>
            <a:xfrm>
              <a:off x="3237456" y="2473213"/>
              <a:ext cx="2063914" cy="2060642"/>
            </a:xfrm>
            <a:prstGeom prst="ellipse">
              <a:avLst/>
            </a:prstGeom>
            <a:solidFill>
              <a:srgbClr val="FF75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914174">
                <a:defRPr sz="3800">
                  <a:solidFill>
                    <a:srgbClr val="FFFFFF"/>
                  </a:solidFill>
                </a:defRPr>
              </a:pPr>
              <a:endParaRPr sz="3800">
                <a:solidFill>
                  <a:srgbClr val="FFFFFF"/>
                </a:solidFill>
              </a:endParaRPr>
            </a:p>
          </p:txBody>
        </p:sp>
        <p:sp>
          <p:nvSpPr>
            <p:cNvPr id="12" name="Shape 981"/>
            <p:cNvSpPr/>
            <p:nvPr/>
          </p:nvSpPr>
          <p:spPr>
            <a:xfrm>
              <a:off x="3699904" y="2934027"/>
              <a:ext cx="1139018" cy="113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8" y="21600"/>
                    <a:pt x="0" y="16762"/>
                    <a:pt x="0" y="10800"/>
                  </a:cubicBezTo>
                  <a:cubicBezTo>
                    <a:pt x="0" y="4837"/>
                    <a:pt x="4838" y="0"/>
                    <a:pt x="10800" y="0"/>
                  </a:cubicBezTo>
                  <a:cubicBezTo>
                    <a:pt x="16762" y="0"/>
                    <a:pt x="21600" y="4837"/>
                    <a:pt x="21600" y="10800"/>
                  </a:cubicBezTo>
                  <a:close/>
                  <a:moveTo>
                    <a:pt x="14344" y="7594"/>
                  </a:moveTo>
                  <a:cubicBezTo>
                    <a:pt x="14400" y="7594"/>
                    <a:pt x="14456" y="7312"/>
                    <a:pt x="14513" y="7256"/>
                  </a:cubicBezTo>
                  <a:cubicBezTo>
                    <a:pt x="14625" y="7144"/>
                    <a:pt x="14738" y="7088"/>
                    <a:pt x="14850" y="7031"/>
                  </a:cubicBezTo>
                  <a:cubicBezTo>
                    <a:pt x="15075" y="6975"/>
                    <a:pt x="15300" y="6919"/>
                    <a:pt x="15581" y="6862"/>
                  </a:cubicBezTo>
                  <a:cubicBezTo>
                    <a:pt x="15806" y="6806"/>
                    <a:pt x="16087" y="6806"/>
                    <a:pt x="16256" y="7031"/>
                  </a:cubicBezTo>
                  <a:cubicBezTo>
                    <a:pt x="16256" y="6975"/>
                    <a:pt x="16594" y="6694"/>
                    <a:pt x="16594" y="6694"/>
                  </a:cubicBezTo>
                  <a:cubicBezTo>
                    <a:pt x="16762" y="6638"/>
                    <a:pt x="16931" y="6638"/>
                    <a:pt x="17044" y="6525"/>
                  </a:cubicBezTo>
                  <a:cubicBezTo>
                    <a:pt x="17044" y="6469"/>
                    <a:pt x="17044" y="6188"/>
                    <a:pt x="17044" y="6188"/>
                  </a:cubicBezTo>
                  <a:cubicBezTo>
                    <a:pt x="16819" y="6244"/>
                    <a:pt x="16762" y="6019"/>
                    <a:pt x="16706" y="5794"/>
                  </a:cubicBezTo>
                  <a:cubicBezTo>
                    <a:pt x="16706" y="5850"/>
                    <a:pt x="16706" y="5850"/>
                    <a:pt x="16650" y="5906"/>
                  </a:cubicBezTo>
                  <a:cubicBezTo>
                    <a:pt x="16650" y="5737"/>
                    <a:pt x="16369" y="5850"/>
                    <a:pt x="16313" y="5850"/>
                  </a:cubicBezTo>
                  <a:cubicBezTo>
                    <a:pt x="15975" y="5737"/>
                    <a:pt x="16031" y="5512"/>
                    <a:pt x="15919" y="5287"/>
                  </a:cubicBezTo>
                  <a:cubicBezTo>
                    <a:pt x="15863" y="5175"/>
                    <a:pt x="15694" y="5119"/>
                    <a:pt x="15638" y="5006"/>
                  </a:cubicBezTo>
                  <a:cubicBezTo>
                    <a:pt x="15581" y="4894"/>
                    <a:pt x="15581" y="4725"/>
                    <a:pt x="15412" y="4725"/>
                  </a:cubicBezTo>
                  <a:cubicBezTo>
                    <a:pt x="15356" y="4725"/>
                    <a:pt x="15187" y="5006"/>
                    <a:pt x="15187" y="5006"/>
                  </a:cubicBezTo>
                  <a:cubicBezTo>
                    <a:pt x="15019" y="4950"/>
                    <a:pt x="14962" y="5006"/>
                    <a:pt x="14906" y="5063"/>
                  </a:cubicBezTo>
                  <a:cubicBezTo>
                    <a:pt x="14794" y="5119"/>
                    <a:pt x="14738" y="5119"/>
                    <a:pt x="14625" y="5175"/>
                  </a:cubicBezTo>
                  <a:cubicBezTo>
                    <a:pt x="14906" y="5063"/>
                    <a:pt x="14513" y="4950"/>
                    <a:pt x="14400" y="4950"/>
                  </a:cubicBezTo>
                  <a:cubicBezTo>
                    <a:pt x="14625" y="4894"/>
                    <a:pt x="14513" y="4669"/>
                    <a:pt x="14400" y="4613"/>
                  </a:cubicBezTo>
                  <a:cubicBezTo>
                    <a:pt x="14400" y="4613"/>
                    <a:pt x="14456" y="4613"/>
                    <a:pt x="14456" y="4613"/>
                  </a:cubicBezTo>
                  <a:cubicBezTo>
                    <a:pt x="14456" y="4444"/>
                    <a:pt x="14062" y="4331"/>
                    <a:pt x="13894" y="4275"/>
                  </a:cubicBezTo>
                  <a:cubicBezTo>
                    <a:pt x="13781" y="4163"/>
                    <a:pt x="13106" y="4050"/>
                    <a:pt x="12994" y="4106"/>
                  </a:cubicBezTo>
                  <a:cubicBezTo>
                    <a:pt x="12825" y="4219"/>
                    <a:pt x="12994" y="4500"/>
                    <a:pt x="12994" y="4669"/>
                  </a:cubicBezTo>
                  <a:cubicBezTo>
                    <a:pt x="13050" y="4837"/>
                    <a:pt x="12825" y="4837"/>
                    <a:pt x="12825" y="5006"/>
                  </a:cubicBezTo>
                  <a:cubicBezTo>
                    <a:pt x="12825" y="5231"/>
                    <a:pt x="13275" y="5175"/>
                    <a:pt x="13163" y="5512"/>
                  </a:cubicBezTo>
                  <a:cubicBezTo>
                    <a:pt x="13106" y="5737"/>
                    <a:pt x="12825" y="5737"/>
                    <a:pt x="12712" y="5906"/>
                  </a:cubicBezTo>
                  <a:cubicBezTo>
                    <a:pt x="12600" y="6075"/>
                    <a:pt x="12769" y="6300"/>
                    <a:pt x="12881" y="6412"/>
                  </a:cubicBezTo>
                  <a:cubicBezTo>
                    <a:pt x="12994" y="6469"/>
                    <a:pt x="12656" y="6638"/>
                    <a:pt x="12600" y="6638"/>
                  </a:cubicBezTo>
                  <a:cubicBezTo>
                    <a:pt x="12375" y="6750"/>
                    <a:pt x="12206" y="6412"/>
                    <a:pt x="12150" y="6188"/>
                  </a:cubicBezTo>
                  <a:cubicBezTo>
                    <a:pt x="12094" y="6075"/>
                    <a:pt x="12094" y="5850"/>
                    <a:pt x="11925" y="5794"/>
                  </a:cubicBezTo>
                  <a:cubicBezTo>
                    <a:pt x="11813" y="5737"/>
                    <a:pt x="11588" y="5737"/>
                    <a:pt x="11531" y="5794"/>
                  </a:cubicBezTo>
                  <a:cubicBezTo>
                    <a:pt x="11419" y="5569"/>
                    <a:pt x="11138" y="5512"/>
                    <a:pt x="10913" y="5456"/>
                  </a:cubicBezTo>
                  <a:cubicBezTo>
                    <a:pt x="10631" y="5344"/>
                    <a:pt x="10406" y="5344"/>
                    <a:pt x="10125" y="5400"/>
                  </a:cubicBezTo>
                  <a:cubicBezTo>
                    <a:pt x="10181" y="5344"/>
                    <a:pt x="10069" y="4950"/>
                    <a:pt x="9844" y="5006"/>
                  </a:cubicBezTo>
                  <a:cubicBezTo>
                    <a:pt x="9900" y="4837"/>
                    <a:pt x="9900" y="4725"/>
                    <a:pt x="9900" y="4556"/>
                  </a:cubicBezTo>
                  <a:cubicBezTo>
                    <a:pt x="9956" y="4444"/>
                    <a:pt x="10012" y="4331"/>
                    <a:pt x="10069" y="4219"/>
                  </a:cubicBezTo>
                  <a:cubicBezTo>
                    <a:pt x="10125" y="4163"/>
                    <a:pt x="10406" y="3881"/>
                    <a:pt x="10294" y="3825"/>
                  </a:cubicBezTo>
                  <a:cubicBezTo>
                    <a:pt x="10575" y="3881"/>
                    <a:pt x="10856" y="3881"/>
                    <a:pt x="11025" y="3712"/>
                  </a:cubicBezTo>
                  <a:cubicBezTo>
                    <a:pt x="11138" y="3544"/>
                    <a:pt x="11194" y="3375"/>
                    <a:pt x="11363" y="3206"/>
                  </a:cubicBezTo>
                  <a:cubicBezTo>
                    <a:pt x="11531" y="2981"/>
                    <a:pt x="11756" y="3262"/>
                    <a:pt x="11925" y="3262"/>
                  </a:cubicBezTo>
                  <a:cubicBezTo>
                    <a:pt x="12206" y="3319"/>
                    <a:pt x="12206" y="2981"/>
                    <a:pt x="12038" y="2869"/>
                  </a:cubicBezTo>
                  <a:cubicBezTo>
                    <a:pt x="12262" y="2869"/>
                    <a:pt x="12094" y="2531"/>
                    <a:pt x="11981" y="2475"/>
                  </a:cubicBezTo>
                  <a:cubicBezTo>
                    <a:pt x="11869" y="2419"/>
                    <a:pt x="11363" y="2587"/>
                    <a:pt x="11644" y="2644"/>
                  </a:cubicBezTo>
                  <a:cubicBezTo>
                    <a:pt x="11588" y="2644"/>
                    <a:pt x="11250" y="3319"/>
                    <a:pt x="11025" y="2981"/>
                  </a:cubicBezTo>
                  <a:cubicBezTo>
                    <a:pt x="10969" y="2925"/>
                    <a:pt x="10969" y="2644"/>
                    <a:pt x="10856" y="2587"/>
                  </a:cubicBezTo>
                  <a:cubicBezTo>
                    <a:pt x="10687" y="2587"/>
                    <a:pt x="10631" y="2756"/>
                    <a:pt x="10575" y="2812"/>
                  </a:cubicBezTo>
                  <a:cubicBezTo>
                    <a:pt x="10687" y="2644"/>
                    <a:pt x="10181" y="2531"/>
                    <a:pt x="10125" y="2475"/>
                  </a:cubicBezTo>
                  <a:cubicBezTo>
                    <a:pt x="10294" y="2362"/>
                    <a:pt x="10125" y="2194"/>
                    <a:pt x="10012" y="2137"/>
                  </a:cubicBezTo>
                  <a:cubicBezTo>
                    <a:pt x="9900" y="2025"/>
                    <a:pt x="9506" y="1969"/>
                    <a:pt x="9450" y="2081"/>
                  </a:cubicBezTo>
                  <a:cubicBezTo>
                    <a:pt x="9169" y="2419"/>
                    <a:pt x="9731" y="2475"/>
                    <a:pt x="9844" y="2531"/>
                  </a:cubicBezTo>
                  <a:cubicBezTo>
                    <a:pt x="9900" y="2587"/>
                    <a:pt x="10069" y="2700"/>
                    <a:pt x="9956" y="2756"/>
                  </a:cubicBezTo>
                  <a:cubicBezTo>
                    <a:pt x="9900" y="2812"/>
                    <a:pt x="9619" y="2869"/>
                    <a:pt x="9619" y="2925"/>
                  </a:cubicBezTo>
                  <a:cubicBezTo>
                    <a:pt x="9506" y="3037"/>
                    <a:pt x="9675" y="3206"/>
                    <a:pt x="9562" y="3319"/>
                  </a:cubicBezTo>
                  <a:cubicBezTo>
                    <a:pt x="9450" y="3206"/>
                    <a:pt x="9450" y="2981"/>
                    <a:pt x="9338" y="2812"/>
                  </a:cubicBezTo>
                  <a:cubicBezTo>
                    <a:pt x="9450" y="2981"/>
                    <a:pt x="8831" y="2925"/>
                    <a:pt x="8831" y="2925"/>
                  </a:cubicBezTo>
                  <a:cubicBezTo>
                    <a:pt x="8663" y="2925"/>
                    <a:pt x="8325" y="3037"/>
                    <a:pt x="8156" y="2812"/>
                  </a:cubicBezTo>
                  <a:cubicBezTo>
                    <a:pt x="8100" y="2756"/>
                    <a:pt x="8100" y="2475"/>
                    <a:pt x="8213" y="2531"/>
                  </a:cubicBezTo>
                  <a:cubicBezTo>
                    <a:pt x="8100" y="2419"/>
                    <a:pt x="7987" y="2306"/>
                    <a:pt x="7931" y="2250"/>
                  </a:cubicBezTo>
                  <a:cubicBezTo>
                    <a:pt x="7425" y="2419"/>
                    <a:pt x="7031" y="2644"/>
                    <a:pt x="6581" y="2869"/>
                  </a:cubicBezTo>
                  <a:cubicBezTo>
                    <a:pt x="6638" y="2869"/>
                    <a:pt x="6694" y="2869"/>
                    <a:pt x="6750" y="2812"/>
                  </a:cubicBezTo>
                  <a:cubicBezTo>
                    <a:pt x="6862" y="2812"/>
                    <a:pt x="6975" y="2700"/>
                    <a:pt x="7088" y="2644"/>
                  </a:cubicBezTo>
                  <a:cubicBezTo>
                    <a:pt x="7200" y="2587"/>
                    <a:pt x="7538" y="2419"/>
                    <a:pt x="7650" y="2587"/>
                  </a:cubicBezTo>
                  <a:cubicBezTo>
                    <a:pt x="7706" y="2531"/>
                    <a:pt x="7706" y="2531"/>
                    <a:pt x="7763" y="2475"/>
                  </a:cubicBezTo>
                  <a:cubicBezTo>
                    <a:pt x="7819" y="2587"/>
                    <a:pt x="7931" y="2700"/>
                    <a:pt x="8044" y="2869"/>
                  </a:cubicBezTo>
                  <a:cubicBezTo>
                    <a:pt x="7931" y="2812"/>
                    <a:pt x="7706" y="2812"/>
                    <a:pt x="7594" y="2812"/>
                  </a:cubicBezTo>
                  <a:cubicBezTo>
                    <a:pt x="7481" y="2869"/>
                    <a:pt x="7312" y="2869"/>
                    <a:pt x="7312" y="2981"/>
                  </a:cubicBezTo>
                  <a:cubicBezTo>
                    <a:pt x="7312" y="3094"/>
                    <a:pt x="7369" y="3206"/>
                    <a:pt x="7369" y="3262"/>
                  </a:cubicBezTo>
                  <a:cubicBezTo>
                    <a:pt x="7200" y="3150"/>
                    <a:pt x="7031" y="2925"/>
                    <a:pt x="6806" y="2869"/>
                  </a:cubicBezTo>
                  <a:cubicBezTo>
                    <a:pt x="6694" y="2869"/>
                    <a:pt x="6581" y="2869"/>
                    <a:pt x="6469" y="2925"/>
                  </a:cubicBezTo>
                  <a:cubicBezTo>
                    <a:pt x="5119" y="3656"/>
                    <a:pt x="3994" y="4725"/>
                    <a:pt x="3150" y="6019"/>
                  </a:cubicBezTo>
                  <a:cubicBezTo>
                    <a:pt x="3206" y="6075"/>
                    <a:pt x="3263" y="6131"/>
                    <a:pt x="3319" y="6131"/>
                  </a:cubicBezTo>
                  <a:cubicBezTo>
                    <a:pt x="3487" y="6188"/>
                    <a:pt x="3319" y="6581"/>
                    <a:pt x="3600" y="6356"/>
                  </a:cubicBezTo>
                  <a:cubicBezTo>
                    <a:pt x="3713" y="6469"/>
                    <a:pt x="3713" y="6525"/>
                    <a:pt x="3656" y="6638"/>
                  </a:cubicBezTo>
                  <a:cubicBezTo>
                    <a:pt x="3656" y="6638"/>
                    <a:pt x="4219" y="6975"/>
                    <a:pt x="4275" y="7031"/>
                  </a:cubicBezTo>
                  <a:cubicBezTo>
                    <a:pt x="4387" y="7088"/>
                    <a:pt x="4500" y="7200"/>
                    <a:pt x="4556" y="7312"/>
                  </a:cubicBezTo>
                  <a:cubicBezTo>
                    <a:pt x="4612" y="7425"/>
                    <a:pt x="4500" y="7538"/>
                    <a:pt x="4444" y="7594"/>
                  </a:cubicBezTo>
                  <a:cubicBezTo>
                    <a:pt x="4387" y="7538"/>
                    <a:pt x="4219" y="7312"/>
                    <a:pt x="4162" y="7369"/>
                  </a:cubicBezTo>
                  <a:cubicBezTo>
                    <a:pt x="4106" y="7481"/>
                    <a:pt x="4162" y="7819"/>
                    <a:pt x="4331" y="7819"/>
                  </a:cubicBezTo>
                  <a:cubicBezTo>
                    <a:pt x="4106" y="7819"/>
                    <a:pt x="4219" y="8719"/>
                    <a:pt x="4162" y="8887"/>
                  </a:cubicBezTo>
                  <a:cubicBezTo>
                    <a:pt x="4162" y="8887"/>
                    <a:pt x="4162" y="8887"/>
                    <a:pt x="4162" y="8887"/>
                  </a:cubicBezTo>
                  <a:cubicBezTo>
                    <a:pt x="4106" y="9056"/>
                    <a:pt x="4275" y="9731"/>
                    <a:pt x="4556" y="9675"/>
                  </a:cubicBezTo>
                  <a:cubicBezTo>
                    <a:pt x="4387" y="9675"/>
                    <a:pt x="4894" y="10350"/>
                    <a:pt x="4950" y="10406"/>
                  </a:cubicBezTo>
                  <a:cubicBezTo>
                    <a:pt x="5119" y="10519"/>
                    <a:pt x="5344" y="10575"/>
                    <a:pt x="5456" y="10800"/>
                  </a:cubicBezTo>
                  <a:cubicBezTo>
                    <a:pt x="5625" y="10969"/>
                    <a:pt x="5625" y="11306"/>
                    <a:pt x="5794" y="11419"/>
                  </a:cubicBezTo>
                  <a:cubicBezTo>
                    <a:pt x="5737" y="11587"/>
                    <a:pt x="6075" y="11812"/>
                    <a:pt x="6075" y="12037"/>
                  </a:cubicBezTo>
                  <a:cubicBezTo>
                    <a:pt x="6075" y="12037"/>
                    <a:pt x="6019" y="12037"/>
                    <a:pt x="6019" y="12094"/>
                  </a:cubicBezTo>
                  <a:cubicBezTo>
                    <a:pt x="6075" y="12263"/>
                    <a:pt x="6356" y="12263"/>
                    <a:pt x="6469" y="12431"/>
                  </a:cubicBezTo>
                  <a:cubicBezTo>
                    <a:pt x="6525" y="12544"/>
                    <a:pt x="6469" y="12825"/>
                    <a:pt x="6638" y="12769"/>
                  </a:cubicBezTo>
                  <a:cubicBezTo>
                    <a:pt x="6638" y="12488"/>
                    <a:pt x="6469" y="12150"/>
                    <a:pt x="6300" y="11925"/>
                  </a:cubicBezTo>
                  <a:cubicBezTo>
                    <a:pt x="6188" y="11756"/>
                    <a:pt x="6131" y="11644"/>
                    <a:pt x="6075" y="11475"/>
                  </a:cubicBezTo>
                  <a:cubicBezTo>
                    <a:pt x="5962" y="11363"/>
                    <a:pt x="5962" y="11194"/>
                    <a:pt x="5906" y="11081"/>
                  </a:cubicBezTo>
                  <a:cubicBezTo>
                    <a:pt x="5962" y="11081"/>
                    <a:pt x="6300" y="11194"/>
                    <a:pt x="6244" y="11250"/>
                  </a:cubicBezTo>
                  <a:cubicBezTo>
                    <a:pt x="6131" y="11531"/>
                    <a:pt x="6694" y="12037"/>
                    <a:pt x="6862" y="12206"/>
                  </a:cubicBezTo>
                  <a:cubicBezTo>
                    <a:pt x="6919" y="12263"/>
                    <a:pt x="7200" y="12656"/>
                    <a:pt x="7031" y="12656"/>
                  </a:cubicBezTo>
                  <a:cubicBezTo>
                    <a:pt x="7256" y="12656"/>
                    <a:pt x="7481" y="12937"/>
                    <a:pt x="7594" y="13106"/>
                  </a:cubicBezTo>
                  <a:cubicBezTo>
                    <a:pt x="7706" y="13275"/>
                    <a:pt x="7650" y="13556"/>
                    <a:pt x="7763" y="13781"/>
                  </a:cubicBezTo>
                  <a:cubicBezTo>
                    <a:pt x="7819" y="14062"/>
                    <a:pt x="8213" y="14175"/>
                    <a:pt x="8438" y="14344"/>
                  </a:cubicBezTo>
                  <a:cubicBezTo>
                    <a:pt x="8663" y="14400"/>
                    <a:pt x="8831" y="14569"/>
                    <a:pt x="9000" y="14625"/>
                  </a:cubicBezTo>
                  <a:cubicBezTo>
                    <a:pt x="9338" y="14737"/>
                    <a:pt x="9394" y="14625"/>
                    <a:pt x="9619" y="14625"/>
                  </a:cubicBezTo>
                  <a:cubicBezTo>
                    <a:pt x="10012" y="14569"/>
                    <a:pt x="10069" y="14963"/>
                    <a:pt x="10350" y="15131"/>
                  </a:cubicBezTo>
                  <a:cubicBezTo>
                    <a:pt x="10519" y="15187"/>
                    <a:pt x="10913" y="15356"/>
                    <a:pt x="11138" y="15244"/>
                  </a:cubicBezTo>
                  <a:cubicBezTo>
                    <a:pt x="11025" y="15300"/>
                    <a:pt x="11419" y="15863"/>
                    <a:pt x="11475" y="15919"/>
                  </a:cubicBezTo>
                  <a:cubicBezTo>
                    <a:pt x="11588" y="16087"/>
                    <a:pt x="11813" y="16144"/>
                    <a:pt x="11981" y="16312"/>
                  </a:cubicBezTo>
                  <a:cubicBezTo>
                    <a:pt x="11981" y="16312"/>
                    <a:pt x="12038" y="16256"/>
                    <a:pt x="12038" y="16200"/>
                  </a:cubicBezTo>
                  <a:cubicBezTo>
                    <a:pt x="11981" y="16369"/>
                    <a:pt x="12262" y="16650"/>
                    <a:pt x="12431" y="16650"/>
                  </a:cubicBezTo>
                  <a:cubicBezTo>
                    <a:pt x="12544" y="16594"/>
                    <a:pt x="12600" y="16312"/>
                    <a:pt x="12600" y="16200"/>
                  </a:cubicBezTo>
                  <a:cubicBezTo>
                    <a:pt x="12319" y="16312"/>
                    <a:pt x="12094" y="16200"/>
                    <a:pt x="11925" y="15919"/>
                  </a:cubicBezTo>
                  <a:cubicBezTo>
                    <a:pt x="11869" y="15863"/>
                    <a:pt x="11644" y="15469"/>
                    <a:pt x="11869" y="15469"/>
                  </a:cubicBezTo>
                  <a:cubicBezTo>
                    <a:pt x="12150" y="15469"/>
                    <a:pt x="11925" y="15244"/>
                    <a:pt x="11925" y="15075"/>
                  </a:cubicBezTo>
                  <a:cubicBezTo>
                    <a:pt x="11869" y="14850"/>
                    <a:pt x="11700" y="14737"/>
                    <a:pt x="11588" y="14569"/>
                  </a:cubicBezTo>
                  <a:cubicBezTo>
                    <a:pt x="11531" y="14737"/>
                    <a:pt x="11250" y="14681"/>
                    <a:pt x="11138" y="14569"/>
                  </a:cubicBezTo>
                  <a:cubicBezTo>
                    <a:pt x="11138" y="14569"/>
                    <a:pt x="11081" y="14681"/>
                    <a:pt x="11081" y="14737"/>
                  </a:cubicBezTo>
                  <a:cubicBezTo>
                    <a:pt x="11025" y="14737"/>
                    <a:pt x="10969" y="14737"/>
                    <a:pt x="10913" y="14681"/>
                  </a:cubicBezTo>
                  <a:cubicBezTo>
                    <a:pt x="10913" y="14512"/>
                    <a:pt x="10913" y="14344"/>
                    <a:pt x="10969" y="14119"/>
                  </a:cubicBezTo>
                  <a:cubicBezTo>
                    <a:pt x="11025" y="13894"/>
                    <a:pt x="11531" y="13387"/>
                    <a:pt x="10913" y="13444"/>
                  </a:cubicBezTo>
                  <a:cubicBezTo>
                    <a:pt x="10687" y="13444"/>
                    <a:pt x="10575" y="13500"/>
                    <a:pt x="10519" y="13725"/>
                  </a:cubicBezTo>
                  <a:cubicBezTo>
                    <a:pt x="10463" y="13894"/>
                    <a:pt x="10463" y="14006"/>
                    <a:pt x="10294" y="14119"/>
                  </a:cubicBezTo>
                  <a:cubicBezTo>
                    <a:pt x="10181" y="14175"/>
                    <a:pt x="9731" y="14119"/>
                    <a:pt x="9619" y="14062"/>
                  </a:cubicBezTo>
                  <a:cubicBezTo>
                    <a:pt x="9338" y="13894"/>
                    <a:pt x="9169" y="13444"/>
                    <a:pt x="9169" y="13162"/>
                  </a:cubicBezTo>
                  <a:cubicBezTo>
                    <a:pt x="9169" y="12769"/>
                    <a:pt x="9338" y="12431"/>
                    <a:pt x="9169" y="12094"/>
                  </a:cubicBezTo>
                  <a:cubicBezTo>
                    <a:pt x="9225" y="11981"/>
                    <a:pt x="9338" y="11869"/>
                    <a:pt x="9450" y="11812"/>
                  </a:cubicBezTo>
                  <a:cubicBezTo>
                    <a:pt x="9506" y="11756"/>
                    <a:pt x="9619" y="11812"/>
                    <a:pt x="9675" y="11644"/>
                  </a:cubicBezTo>
                  <a:cubicBezTo>
                    <a:pt x="9619" y="11644"/>
                    <a:pt x="9562" y="11587"/>
                    <a:pt x="9562" y="11587"/>
                  </a:cubicBezTo>
                  <a:cubicBezTo>
                    <a:pt x="9731" y="11700"/>
                    <a:pt x="10125" y="11419"/>
                    <a:pt x="10350" y="11587"/>
                  </a:cubicBezTo>
                  <a:cubicBezTo>
                    <a:pt x="10463" y="11644"/>
                    <a:pt x="10575" y="11700"/>
                    <a:pt x="10631" y="11531"/>
                  </a:cubicBezTo>
                  <a:cubicBezTo>
                    <a:pt x="10631" y="11531"/>
                    <a:pt x="10519" y="11363"/>
                    <a:pt x="10575" y="11250"/>
                  </a:cubicBezTo>
                  <a:cubicBezTo>
                    <a:pt x="10631" y="11475"/>
                    <a:pt x="10800" y="11531"/>
                    <a:pt x="11025" y="11363"/>
                  </a:cubicBezTo>
                  <a:cubicBezTo>
                    <a:pt x="11081" y="11419"/>
                    <a:pt x="11306" y="11419"/>
                    <a:pt x="11475" y="11475"/>
                  </a:cubicBezTo>
                  <a:cubicBezTo>
                    <a:pt x="11644" y="11587"/>
                    <a:pt x="11644" y="11756"/>
                    <a:pt x="11869" y="11531"/>
                  </a:cubicBezTo>
                  <a:cubicBezTo>
                    <a:pt x="11981" y="11700"/>
                    <a:pt x="11981" y="11700"/>
                    <a:pt x="12038" y="11869"/>
                  </a:cubicBezTo>
                  <a:cubicBezTo>
                    <a:pt x="12038" y="12037"/>
                    <a:pt x="12150" y="12431"/>
                    <a:pt x="12262" y="12488"/>
                  </a:cubicBezTo>
                  <a:cubicBezTo>
                    <a:pt x="12600" y="12656"/>
                    <a:pt x="12487" y="12206"/>
                    <a:pt x="12487" y="12037"/>
                  </a:cubicBezTo>
                  <a:cubicBezTo>
                    <a:pt x="12487" y="11981"/>
                    <a:pt x="12487" y="11531"/>
                    <a:pt x="12431" y="11531"/>
                  </a:cubicBezTo>
                  <a:cubicBezTo>
                    <a:pt x="11981" y="11419"/>
                    <a:pt x="12150" y="11081"/>
                    <a:pt x="12431" y="10856"/>
                  </a:cubicBezTo>
                  <a:cubicBezTo>
                    <a:pt x="12487" y="10800"/>
                    <a:pt x="12769" y="10687"/>
                    <a:pt x="12938" y="10575"/>
                  </a:cubicBezTo>
                  <a:cubicBezTo>
                    <a:pt x="13050" y="10463"/>
                    <a:pt x="13219" y="10294"/>
                    <a:pt x="13163" y="10069"/>
                  </a:cubicBezTo>
                  <a:cubicBezTo>
                    <a:pt x="13219" y="10069"/>
                    <a:pt x="13275" y="10012"/>
                    <a:pt x="13275" y="9956"/>
                  </a:cubicBezTo>
                  <a:cubicBezTo>
                    <a:pt x="13275" y="9956"/>
                    <a:pt x="13106" y="9787"/>
                    <a:pt x="13050" y="9844"/>
                  </a:cubicBezTo>
                  <a:cubicBezTo>
                    <a:pt x="13163" y="9787"/>
                    <a:pt x="13163" y="9675"/>
                    <a:pt x="13106" y="9619"/>
                  </a:cubicBezTo>
                  <a:cubicBezTo>
                    <a:pt x="13219" y="9506"/>
                    <a:pt x="13163" y="9337"/>
                    <a:pt x="13275" y="9281"/>
                  </a:cubicBezTo>
                  <a:cubicBezTo>
                    <a:pt x="13444" y="9506"/>
                    <a:pt x="13781" y="9281"/>
                    <a:pt x="13613" y="9112"/>
                  </a:cubicBezTo>
                  <a:cubicBezTo>
                    <a:pt x="13725" y="8887"/>
                    <a:pt x="14062" y="9000"/>
                    <a:pt x="14175" y="8831"/>
                  </a:cubicBezTo>
                  <a:cubicBezTo>
                    <a:pt x="14344" y="8887"/>
                    <a:pt x="14231" y="8606"/>
                    <a:pt x="14344" y="8437"/>
                  </a:cubicBezTo>
                  <a:cubicBezTo>
                    <a:pt x="14400" y="8325"/>
                    <a:pt x="14569" y="8325"/>
                    <a:pt x="14738" y="8269"/>
                  </a:cubicBezTo>
                  <a:cubicBezTo>
                    <a:pt x="14738" y="8269"/>
                    <a:pt x="15075" y="8044"/>
                    <a:pt x="14962" y="8044"/>
                  </a:cubicBezTo>
                  <a:cubicBezTo>
                    <a:pt x="15187" y="8100"/>
                    <a:pt x="15694" y="7819"/>
                    <a:pt x="15300" y="7594"/>
                  </a:cubicBezTo>
                  <a:cubicBezTo>
                    <a:pt x="15356" y="7481"/>
                    <a:pt x="15187" y="7425"/>
                    <a:pt x="15075" y="7425"/>
                  </a:cubicBezTo>
                  <a:cubicBezTo>
                    <a:pt x="15131" y="7369"/>
                    <a:pt x="15300" y="7425"/>
                    <a:pt x="15356" y="7369"/>
                  </a:cubicBezTo>
                  <a:cubicBezTo>
                    <a:pt x="15525" y="7256"/>
                    <a:pt x="15412" y="7200"/>
                    <a:pt x="15244" y="7144"/>
                  </a:cubicBezTo>
                  <a:cubicBezTo>
                    <a:pt x="15075" y="7088"/>
                    <a:pt x="14794" y="7200"/>
                    <a:pt x="14681" y="7312"/>
                  </a:cubicBezTo>
                  <a:cubicBezTo>
                    <a:pt x="14569" y="7425"/>
                    <a:pt x="14456" y="7538"/>
                    <a:pt x="14344" y="7594"/>
                  </a:cubicBezTo>
                  <a:close/>
                  <a:moveTo>
                    <a:pt x="17325" y="16987"/>
                  </a:moveTo>
                  <a:cubicBezTo>
                    <a:pt x="17213" y="16931"/>
                    <a:pt x="17044" y="16931"/>
                    <a:pt x="16931" y="16875"/>
                  </a:cubicBezTo>
                  <a:cubicBezTo>
                    <a:pt x="16819" y="16875"/>
                    <a:pt x="16762" y="16819"/>
                    <a:pt x="16594" y="16762"/>
                  </a:cubicBezTo>
                  <a:cubicBezTo>
                    <a:pt x="16650" y="16481"/>
                    <a:pt x="16313" y="16425"/>
                    <a:pt x="16144" y="16256"/>
                  </a:cubicBezTo>
                  <a:cubicBezTo>
                    <a:pt x="15975" y="16144"/>
                    <a:pt x="15863" y="15975"/>
                    <a:pt x="15581" y="16031"/>
                  </a:cubicBezTo>
                  <a:cubicBezTo>
                    <a:pt x="15525" y="16031"/>
                    <a:pt x="15244" y="16144"/>
                    <a:pt x="15300" y="16200"/>
                  </a:cubicBezTo>
                  <a:cubicBezTo>
                    <a:pt x="15131" y="16031"/>
                    <a:pt x="15075" y="15975"/>
                    <a:pt x="14794" y="15863"/>
                  </a:cubicBezTo>
                  <a:cubicBezTo>
                    <a:pt x="14569" y="15806"/>
                    <a:pt x="14456" y="15525"/>
                    <a:pt x="14231" y="15806"/>
                  </a:cubicBezTo>
                  <a:cubicBezTo>
                    <a:pt x="14119" y="15919"/>
                    <a:pt x="14175" y="16087"/>
                    <a:pt x="14119" y="16200"/>
                  </a:cubicBezTo>
                  <a:cubicBezTo>
                    <a:pt x="13894" y="16031"/>
                    <a:pt x="14288" y="15863"/>
                    <a:pt x="14119" y="15694"/>
                  </a:cubicBezTo>
                  <a:cubicBezTo>
                    <a:pt x="13950" y="15469"/>
                    <a:pt x="13669" y="15806"/>
                    <a:pt x="13500" y="15863"/>
                  </a:cubicBezTo>
                  <a:cubicBezTo>
                    <a:pt x="13444" y="15975"/>
                    <a:pt x="13331" y="15975"/>
                    <a:pt x="13275" y="16087"/>
                  </a:cubicBezTo>
                  <a:cubicBezTo>
                    <a:pt x="13219" y="16144"/>
                    <a:pt x="13163" y="16312"/>
                    <a:pt x="13106" y="16369"/>
                  </a:cubicBezTo>
                  <a:cubicBezTo>
                    <a:pt x="13106" y="16256"/>
                    <a:pt x="12825" y="16312"/>
                    <a:pt x="12825" y="16200"/>
                  </a:cubicBezTo>
                  <a:cubicBezTo>
                    <a:pt x="12881" y="16538"/>
                    <a:pt x="12881" y="16931"/>
                    <a:pt x="12938" y="17269"/>
                  </a:cubicBezTo>
                  <a:cubicBezTo>
                    <a:pt x="12994" y="17437"/>
                    <a:pt x="12938" y="17775"/>
                    <a:pt x="12769" y="17944"/>
                  </a:cubicBezTo>
                  <a:cubicBezTo>
                    <a:pt x="12600" y="18056"/>
                    <a:pt x="12431" y="18225"/>
                    <a:pt x="12375" y="18506"/>
                  </a:cubicBezTo>
                  <a:cubicBezTo>
                    <a:pt x="12375" y="18675"/>
                    <a:pt x="12375" y="18787"/>
                    <a:pt x="12544" y="18844"/>
                  </a:cubicBezTo>
                  <a:cubicBezTo>
                    <a:pt x="12544" y="19069"/>
                    <a:pt x="12319" y="19238"/>
                    <a:pt x="12319" y="19462"/>
                  </a:cubicBezTo>
                  <a:cubicBezTo>
                    <a:pt x="12319" y="19462"/>
                    <a:pt x="12375" y="19575"/>
                    <a:pt x="12375" y="19687"/>
                  </a:cubicBezTo>
                  <a:cubicBezTo>
                    <a:pt x="14288" y="19350"/>
                    <a:pt x="16031" y="18394"/>
                    <a:pt x="17325" y="1698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65023" tIns="65023" rIns="65023" bIns="65023"/>
            <a:lstStyle/>
            <a:p>
              <a:pPr algn="ctr" defTabSz="914174">
                <a:defRPr sz="2400" cap="all">
                  <a:solidFill>
                    <a:srgbClr val="FFFFFF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endParaRPr sz="2400" cap="all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10269" y="3990954"/>
            <a:ext cx="581357" cy="581357"/>
            <a:chOff x="6137223" y="2473213"/>
            <a:chExt cx="2063914" cy="2060642"/>
          </a:xfrm>
        </p:grpSpPr>
        <p:sp>
          <p:nvSpPr>
            <p:cNvPr id="14" name="Shape 962"/>
            <p:cNvSpPr/>
            <p:nvPr/>
          </p:nvSpPr>
          <p:spPr>
            <a:xfrm>
              <a:off x="6137223" y="2473213"/>
              <a:ext cx="2063914" cy="2060642"/>
            </a:xfrm>
            <a:prstGeom prst="ellipse">
              <a:avLst/>
            </a:prstGeom>
            <a:solidFill>
              <a:srgbClr val="FF4E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914174">
                <a:defRPr sz="3800">
                  <a:solidFill>
                    <a:srgbClr val="FFFFFF"/>
                  </a:solidFill>
                </a:defRPr>
              </a:pPr>
              <a:endParaRPr sz="3800">
                <a:solidFill>
                  <a:srgbClr val="FFFFFF"/>
                </a:solidFill>
              </a:endParaRPr>
            </a:p>
          </p:txBody>
        </p:sp>
        <p:sp>
          <p:nvSpPr>
            <p:cNvPr id="15" name="Shape 979"/>
            <p:cNvSpPr/>
            <p:nvPr/>
          </p:nvSpPr>
          <p:spPr>
            <a:xfrm>
              <a:off x="6599672" y="2929474"/>
              <a:ext cx="1139017" cy="1148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90"/>
                  </a:moveTo>
                  <a:cubicBezTo>
                    <a:pt x="21600" y="12662"/>
                    <a:pt x="21600" y="12662"/>
                    <a:pt x="21228" y="12662"/>
                  </a:cubicBezTo>
                  <a:cubicBezTo>
                    <a:pt x="18621" y="13034"/>
                    <a:pt x="18621" y="13034"/>
                    <a:pt x="18621" y="13034"/>
                  </a:cubicBezTo>
                  <a:cubicBezTo>
                    <a:pt x="18621" y="13779"/>
                    <a:pt x="18248" y="14152"/>
                    <a:pt x="18248" y="14524"/>
                  </a:cubicBezTo>
                  <a:cubicBezTo>
                    <a:pt x="18621" y="15269"/>
                    <a:pt x="18993" y="15641"/>
                    <a:pt x="19738" y="16386"/>
                  </a:cubicBezTo>
                  <a:cubicBezTo>
                    <a:pt x="19738" y="16386"/>
                    <a:pt x="19738" y="16759"/>
                    <a:pt x="19738" y="16759"/>
                  </a:cubicBezTo>
                  <a:cubicBezTo>
                    <a:pt x="19738" y="16759"/>
                    <a:pt x="19738" y="17131"/>
                    <a:pt x="19738" y="17131"/>
                  </a:cubicBezTo>
                  <a:cubicBezTo>
                    <a:pt x="19366" y="17503"/>
                    <a:pt x="17503" y="19738"/>
                    <a:pt x="16759" y="19738"/>
                  </a:cubicBezTo>
                  <a:cubicBezTo>
                    <a:pt x="16759" y="19738"/>
                    <a:pt x="16759" y="19738"/>
                    <a:pt x="16386" y="19366"/>
                  </a:cubicBezTo>
                  <a:cubicBezTo>
                    <a:pt x="14524" y="17876"/>
                    <a:pt x="14524" y="17876"/>
                    <a:pt x="14524" y="17876"/>
                  </a:cubicBezTo>
                  <a:cubicBezTo>
                    <a:pt x="14152" y="18248"/>
                    <a:pt x="13779" y="18248"/>
                    <a:pt x="13407" y="18621"/>
                  </a:cubicBezTo>
                  <a:cubicBezTo>
                    <a:pt x="13034" y="19366"/>
                    <a:pt x="13034" y="20483"/>
                    <a:pt x="12662" y="21228"/>
                  </a:cubicBezTo>
                  <a:cubicBezTo>
                    <a:pt x="12662" y="21228"/>
                    <a:pt x="12662" y="21600"/>
                    <a:pt x="12290" y="21600"/>
                  </a:cubicBezTo>
                  <a:cubicBezTo>
                    <a:pt x="9310" y="21600"/>
                    <a:pt x="9310" y="21600"/>
                    <a:pt x="9310" y="21600"/>
                  </a:cubicBezTo>
                  <a:cubicBezTo>
                    <a:pt x="8938" y="21600"/>
                    <a:pt x="8566" y="21228"/>
                    <a:pt x="8566" y="21228"/>
                  </a:cubicBezTo>
                  <a:cubicBezTo>
                    <a:pt x="8193" y="18621"/>
                    <a:pt x="8193" y="18621"/>
                    <a:pt x="8193" y="18621"/>
                  </a:cubicBezTo>
                  <a:cubicBezTo>
                    <a:pt x="7821" y="18248"/>
                    <a:pt x="7448" y="18248"/>
                    <a:pt x="7076" y="17876"/>
                  </a:cubicBezTo>
                  <a:cubicBezTo>
                    <a:pt x="5214" y="19366"/>
                    <a:pt x="5214" y="19366"/>
                    <a:pt x="5214" y="19366"/>
                  </a:cubicBezTo>
                  <a:cubicBezTo>
                    <a:pt x="4841" y="19738"/>
                    <a:pt x="4841" y="19738"/>
                    <a:pt x="4841" y="19738"/>
                  </a:cubicBezTo>
                  <a:cubicBezTo>
                    <a:pt x="4469" y="19738"/>
                    <a:pt x="4469" y="19738"/>
                    <a:pt x="4469" y="19366"/>
                  </a:cubicBezTo>
                  <a:cubicBezTo>
                    <a:pt x="3724" y="18621"/>
                    <a:pt x="2607" y="17876"/>
                    <a:pt x="1862" y="17131"/>
                  </a:cubicBezTo>
                  <a:cubicBezTo>
                    <a:pt x="1862" y="17131"/>
                    <a:pt x="1862" y="16759"/>
                    <a:pt x="1862" y="16759"/>
                  </a:cubicBezTo>
                  <a:cubicBezTo>
                    <a:pt x="1862" y="16759"/>
                    <a:pt x="1862" y="16386"/>
                    <a:pt x="1862" y="16386"/>
                  </a:cubicBezTo>
                  <a:cubicBezTo>
                    <a:pt x="2607" y="15641"/>
                    <a:pt x="2979" y="15269"/>
                    <a:pt x="3352" y="14524"/>
                  </a:cubicBezTo>
                  <a:cubicBezTo>
                    <a:pt x="3352" y="14152"/>
                    <a:pt x="2979" y="13779"/>
                    <a:pt x="2979" y="13034"/>
                  </a:cubicBezTo>
                  <a:cubicBezTo>
                    <a:pt x="372" y="12662"/>
                    <a:pt x="372" y="12662"/>
                    <a:pt x="372" y="12662"/>
                  </a:cubicBezTo>
                  <a:cubicBezTo>
                    <a:pt x="0" y="12662"/>
                    <a:pt x="0" y="12290"/>
                    <a:pt x="0" y="12290"/>
                  </a:cubicBezTo>
                  <a:cubicBezTo>
                    <a:pt x="0" y="8938"/>
                    <a:pt x="0" y="8938"/>
                    <a:pt x="0" y="8938"/>
                  </a:cubicBezTo>
                  <a:cubicBezTo>
                    <a:pt x="0" y="8938"/>
                    <a:pt x="0" y="8566"/>
                    <a:pt x="372" y="8566"/>
                  </a:cubicBezTo>
                  <a:cubicBezTo>
                    <a:pt x="2979" y="8193"/>
                    <a:pt x="2979" y="8193"/>
                    <a:pt x="2979" y="8193"/>
                  </a:cubicBezTo>
                  <a:cubicBezTo>
                    <a:pt x="2979" y="7821"/>
                    <a:pt x="3352" y="7448"/>
                    <a:pt x="3352" y="6703"/>
                  </a:cubicBezTo>
                  <a:cubicBezTo>
                    <a:pt x="2979" y="6331"/>
                    <a:pt x="2607" y="5586"/>
                    <a:pt x="1862" y="4841"/>
                  </a:cubicBezTo>
                  <a:cubicBezTo>
                    <a:pt x="1862" y="4841"/>
                    <a:pt x="1862" y="4841"/>
                    <a:pt x="1862" y="4469"/>
                  </a:cubicBezTo>
                  <a:cubicBezTo>
                    <a:pt x="1862" y="4469"/>
                    <a:pt x="1862" y="4469"/>
                    <a:pt x="1862" y="4097"/>
                  </a:cubicBezTo>
                  <a:cubicBezTo>
                    <a:pt x="2234" y="3724"/>
                    <a:pt x="4097" y="1862"/>
                    <a:pt x="4841" y="1862"/>
                  </a:cubicBezTo>
                  <a:cubicBezTo>
                    <a:pt x="4841" y="1862"/>
                    <a:pt x="4841" y="1862"/>
                    <a:pt x="5214" y="1862"/>
                  </a:cubicBezTo>
                  <a:cubicBezTo>
                    <a:pt x="7076" y="3352"/>
                    <a:pt x="7076" y="3352"/>
                    <a:pt x="7076" y="3352"/>
                  </a:cubicBezTo>
                  <a:cubicBezTo>
                    <a:pt x="7448" y="3352"/>
                    <a:pt x="7821" y="2979"/>
                    <a:pt x="8193" y="2979"/>
                  </a:cubicBezTo>
                  <a:cubicBezTo>
                    <a:pt x="8193" y="1862"/>
                    <a:pt x="8566" y="1117"/>
                    <a:pt x="8566" y="372"/>
                  </a:cubicBezTo>
                  <a:cubicBezTo>
                    <a:pt x="8566" y="0"/>
                    <a:pt x="8938" y="0"/>
                    <a:pt x="9310" y="0"/>
                  </a:cubicBezTo>
                  <a:cubicBezTo>
                    <a:pt x="12290" y="0"/>
                    <a:pt x="12290" y="0"/>
                    <a:pt x="12290" y="0"/>
                  </a:cubicBezTo>
                  <a:cubicBezTo>
                    <a:pt x="12662" y="0"/>
                    <a:pt x="12662" y="0"/>
                    <a:pt x="12662" y="372"/>
                  </a:cubicBezTo>
                  <a:cubicBezTo>
                    <a:pt x="13407" y="2979"/>
                    <a:pt x="13407" y="2979"/>
                    <a:pt x="13407" y="2979"/>
                  </a:cubicBezTo>
                  <a:cubicBezTo>
                    <a:pt x="13779" y="2979"/>
                    <a:pt x="14152" y="3352"/>
                    <a:pt x="14524" y="3352"/>
                  </a:cubicBezTo>
                  <a:cubicBezTo>
                    <a:pt x="16386" y="1862"/>
                    <a:pt x="16386" y="1862"/>
                    <a:pt x="16386" y="1862"/>
                  </a:cubicBezTo>
                  <a:cubicBezTo>
                    <a:pt x="16759" y="1862"/>
                    <a:pt x="16759" y="1862"/>
                    <a:pt x="16759" y="1862"/>
                  </a:cubicBezTo>
                  <a:cubicBezTo>
                    <a:pt x="17131" y="1862"/>
                    <a:pt x="17131" y="1862"/>
                    <a:pt x="17131" y="1862"/>
                  </a:cubicBezTo>
                  <a:cubicBezTo>
                    <a:pt x="17876" y="2607"/>
                    <a:pt x="18993" y="3352"/>
                    <a:pt x="19366" y="4469"/>
                  </a:cubicBezTo>
                  <a:cubicBezTo>
                    <a:pt x="19738" y="4469"/>
                    <a:pt x="19738" y="4469"/>
                    <a:pt x="19738" y="4469"/>
                  </a:cubicBezTo>
                  <a:cubicBezTo>
                    <a:pt x="19738" y="4841"/>
                    <a:pt x="19738" y="4841"/>
                    <a:pt x="19366" y="4841"/>
                  </a:cubicBezTo>
                  <a:cubicBezTo>
                    <a:pt x="18993" y="5586"/>
                    <a:pt x="18621" y="6331"/>
                    <a:pt x="17876" y="6703"/>
                  </a:cubicBezTo>
                  <a:cubicBezTo>
                    <a:pt x="18248" y="7448"/>
                    <a:pt x="18621" y="7821"/>
                    <a:pt x="18621" y="8193"/>
                  </a:cubicBezTo>
                  <a:cubicBezTo>
                    <a:pt x="21228" y="8566"/>
                    <a:pt x="21228" y="8566"/>
                    <a:pt x="21228" y="8566"/>
                  </a:cubicBezTo>
                  <a:cubicBezTo>
                    <a:pt x="21600" y="8566"/>
                    <a:pt x="21600" y="8938"/>
                    <a:pt x="21600" y="9310"/>
                  </a:cubicBezTo>
                  <a:lnTo>
                    <a:pt x="21600" y="12290"/>
                  </a:lnTo>
                  <a:close/>
                  <a:moveTo>
                    <a:pt x="10800" y="7076"/>
                  </a:moveTo>
                  <a:cubicBezTo>
                    <a:pt x="8938" y="7076"/>
                    <a:pt x="7076" y="8566"/>
                    <a:pt x="7076" y="10800"/>
                  </a:cubicBezTo>
                  <a:cubicBezTo>
                    <a:pt x="7076" y="12662"/>
                    <a:pt x="8938" y="14152"/>
                    <a:pt x="10800" y="14152"/>
                  </a:cubicBezTo>
                  <a:cubicBezTo>
                    <a:pt x="12662" y="14152"/>
                    <a:pt x="14524" y="12662"/>
                    <a:pt x="14524" y="10800"/>
                  </a:cubicBezTo>
                  <a:cubicBezTo>
                    <a:pt x="14524" y="8566"/>
                    <a:pt x="12662" y="7076"/>
                    <a:pt x="10800" y="707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65023" tIns="65023" rIns="65023" bIns="65023"/>
            <a:lstStyle/>
            <a:p>
              <a:pPr algn="ctr" defTabSz="914174">
                <a:defRPr sz="2400" cap="all">
                  <a:solidFill>
                    <a:srgbClr val="FFFFFF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endParaRPr sz="2400" cap="all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12505" y="5012633"/>
            <a:ext cx="581357" cy="581357"/>
            <a:chOff x="9002314" y="2473213"/>
            <a:chExt cx="2063913" cy="2060642"/>
          </a:xfrm>
        </p:grpSpPr>
        <p:sp>
          <p:nvSpPr>
            <p:cNvPr id="17" name="Shape 961"/>
            <p:cNvSpPr/>
            <p:nvPr/>
          </p:nvSpPr>
          <p:spPr>
            <a:xfrm>
              <a:off x="9002314" y="2473213"/>
              <a:ext cx="2063913" cy="2060642"/>
            </a:xfrm>
            <a:prstGeom prst="ellipse">
              <a:avLst/>
            </a:prstGeom>
            <a:solidFill>
              <a:srgbClr val="FF26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 defTabSz="914174">
                <a:defRPr sz="3800">
                  <a:solidFill>
                    <a:srgbClr val="FFFFFF"/>
                  </a:solidFill>
                </a:defRPr>
              </a:pPr>
              <a:endParaRPr sz="3800">
                <a:solidFill>
                  <a:srgbClr val="FFFFFF"/>
                </a:solidFill>
              </a:endParaRPr>
            </a:p>
          </p:txBody>
        </p:sp>
        <p:sp>
          <p:nvSpPr>
            <p:cNvPr id="18" name="Shape 982"/>
            <p:cNvSpPr/>
            <p:nvPr/>
          </p:nvSpPr>
          <p:spPr>
            <a:xfrm>
              <a:off x="9464762" y="2970071"/>
              <a:ext cx="1139017" cy="106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47" y="12388"/>
                  </a:moveTo>
                  <a:cubicBezTo>
                    <a:pt x="2367" y="12388"/>
                    <a:pt x="2367" y="12388"/>
                    <a:pt x="2367" y="12388"/>
                  </a:cubicBezTo>
                  <a:cubicBezTo>
                    <a:pt x="1184" y="12388"/>
                    <a:pt x="0" y="11753"/>
                    <a:pt x="0" y="10482"/>
                  </a:cubicBezTo>
                  <a:cubicBezTo>
                    <a:pt x="0" y="9212"/>
                    <a:pt x="0" y="6035"/>
                    <a:pt x="1479" y="6035"/>
                  </a:cubicBezTo>
                  <a:cubicBezTo>
                    <a:pt x="1775" y="6035"/>
                    <a:pt x="2959" y="6988"/>
                    <a:pt x="4438" y="6988"/>
                  </a:cubicBezTo>
                  <a:cubicBezTo>
                    <a:pt x="5030" y="6988"/>
                    <a:pt x="5326" y="6988"/>
                    <a:pt x="5918" y="6671"/>
                  </a:cubicBezTo>
                  <a:cubicBezTo>
                    <a:pt x="5918" y="6988"/>
                    <a:pt x="5918" y="7306"/>
                    <a:pt x="5918" y="7624"/>
                  </a:cubicBezTo>
                  <a:cubicBezTo>
                    <a:pt x="5918" y="8576"/>
                    <a:pt x="6214" y="9847"/>
                    <a:pt x="6805" y="10800"/>
                  </a:cubicBezTo>
                  <a:cubicBezTo>
                    <a:pt x="5622" y="10800"/>
                    <a:pt x="4438" y="11435"/>
                    <a:pt x="3847" y="12388"/>
                  </a:cubicBezTo>
                  <a:close/>
                  <a:moveTo>
                    <a:pt x="4438" y="6035"/>
                  </a:moveTo>
                  <a:cubicBezTo>
                    <a:pt x="2959" y="6035"/>
                    <a:pt x="1479" y="4765"/>
                    <a:pt x="1479" y="2859"/>
                  </a:cubicBezTo>
                  <a:cubicBezTo>
                    <a:pt x="1479" y="1271"/>
                    <a:pt x="2959" y="0"/>
                    <a:pt x="4438" y="0"/>
                  </a:cubicBezTo>
                  <a:cubicBezTo>
                    <a:pt x="5918" y="0"/>
                    <a:pt x="7397" y="1271"/>
                    <a:pt x="7397" y="2859"/>
                  </a:cubicBezTo>
                  <a:cubicBezTo>
                    <a:pt x="7397" y="4765"/>
                    <a:pt x="5918" y="6035"/>
                    <a:pt x="4438" y="6035"/>
                  </a:cubicBezTo>
                  <a:close/>
                  <a:moveTo>
                    <a:pt x="15682" y="21600"/>
                  </a:moveTo>
                  <a:cubicBezTo>
                    <a:pt x="5918" y="21600"/>
                    <a:pt x="5918" y="21600"/>
                    <a:pt x="5918" y="21600"/>
                  </a:cubicBezTo>
                  <a:cubicBezTo>
                    <a:pt x="4142" y="21600"/>
                    <a:pt x="2959" y="20329"/>
                    <a:pt x="2959" y="18424"/>
                  </a:cubicBezTo>
                  <a:cubicBezTo>
                    <a:pt x="2959" y="15565"/>
                    <a:pt x="3551" y="11435"/>
                    <a:pt x="6805" y="11435"/>
                  </a:cubicBezTo>
                  <a:cubicBezTo>
                    <a:pt x="7397" y="11435"/>
                    <a:pt x="8581" y="13024"/>
                    <a:pt x="10948" y="13024"/>
                  </a:cubicBezTo>
                  <a:cubicBezTo>
                    <a:pt x="13019" y="13024"/>
                    <a:pt x="14499" y="11435"/>
                    <a:pt x="14795" y="11435"/>
                  </a:cubicBezTo>
                  <a:cubicBezTo>
                    <a:pt x="18345" y="11435"/>
                    <a:pt x="18937" y="15565"/>
                    <a:pt x="18937" y="18424"/>
                  </a:cubicBezTo>
                  <a:cubicBezTo>
                    <a:pt x="18937" y="20329"/>
                    <a:pt x="17753" y="21600"/>
                    <a:pt x="15682" y="21600"/>
                  </a:cubicBezTo>
                  <a:close/>
                  <a:moveTo>
                    <a:pt x="10948" y="12388"/>
                  </a:moveTo>
                  <a:cubicBezTo>
                    <a:pt x="8581" y="12388"/>
                    <a:pt x="6510" y="10165"/>
                    <a:pt x="6510" y="7624"/>
                  </a:cubicBezTo>
                  <a:cubicBezTo>
                    <a:pt x="6510" y="5082"/>
                    <a:pt x="8581" y="2859"/>
                    <a:pt x="10948" y="2859"/>
                  </a:cubicBezTo>
                  <a:cubicBezTo>
                    <a:pt x="13315" y="2859"/>
                    <a:pt x="15090" y="5082"/>
                    <a:pt x="15090" y="7624"/>
                  </a:cubicBezTo>
                  <a:cubicBezTo>
                    <a:pt x="15090" y="10165"/>
                    <a:pt x="13315" y="12388"/>
                    <a:pt x="10948" y="12388"/>
                  </a:cubicBezTo>
                  <a:close/>
                  <a:moveTo>
                    <a:pt x="17458" y="6035"/>
                  </a:moveTo>
                  <a:cubicBezTo>
                    <a:pt x="15682" y="6035"/>
                    <a:pt x="14499" y="4765"/>
                    <a:pt x="14499" y="2859"/>
                  </a:cubicBezTo>
                  <a:cubicBezTo>
                    <a:pt x="14499" y="1271"/>
                    <a:pt x="15682" y="0"/>
                    <a:pt x="17458" y="0"/>
                  </a:cubicBezTo>
                  <a:cubicBezTo>
                    <a:pt x="18937" y="0"/>
                    <a:pt x="20121" y="1271"/>
                    <a:pt x="20121" y="2859"/>
                  </a:cubicBezTo>
                  <a:cubicBezTo>
                    <a:pt x="20121" y="4765"/>
                    <a:pt x="18937" y="6035"/>
                    <a:pt x="17458" y="6035"/>
                  </a:cubicBezTo>
                  <a:close/>
                  <a:moveTo>
                    <a:pt x="19529" y="12388"/>
                  </a:moveTo>
                  <a:cubicBezTo>
                    <a:pt x="18049" y="12388"/>
                    <a:pt x="18049" y="12388"/>
                    <a:pt x="18049" y="12388"/>
                  </a:cubicBezTo>
                  <a:cubicBezTo>
                    <a:pt x="17162" y="11435"/>
                    <a:pt x="16274" y="10800"/>
                    <a:pt x="15090" y="10800"/>
                  </a:cubicBezTo>
                  <a:cubicBezTo>
                    <a:pt x="15682" y="9847"/>
                    <a:pt x="15978" y="8576"/>
                    <a:pt x="15978" y="7624"/>
                  </a:cubicBezTo>
                  <a:cubicBezTo>
                    <a:pt x="15978" y="7306"/>
                    <a:pt x="15978" y="6988"/>
                    <a:pt x="15978" y="6671"/>
                  </a:cubicBezTo>
                  <a:cubicBezTo>
                    <a:pt x="16274" y="6988"/>
                    <a:pt x="16866" y="6988"/>
                    <a:pt x="17458" y="6988"/>
                  </a:cubicBezTo>
                  <a:cubicBezTo>
                    <a:pt x="18937" y="6988"/>
                    <a:pt x="20121" y="6035"/>
                    <a:pt x="20416" y="6035"/>
                  </a:cubicBezTo>
                  <a:cubicBezTo>
                    <a:pt x="21600" y="6035"/>
                    <a:pt x="21600" y="9212"/>
                    <a:pt x="21600" y="10482"/>
                  </a:cubicBezTo>
                  <a:cubicBezTo>
                    <a:pt x="21600" y="11753"/>
                    <a:pt x="20712" y="12388"/>
                    <a:pt x="19529" y="1238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65023" tIns="65023" rIns="65023" bIns="65023"/>
            <a:lstStyle/>
            <a:p>
              <a:pPr algn="ctr" defTabSz="914174">
                <a:defRPr sz="2400" cap="all">
                  <a:solidFill>
                    <a:srgbClr val="FFFFFF"/>
                  </a:solidFill>
                  <a:latin typeface="Baskerville SemiBold"/>
                  <a:ea typeface="Baskerville SemiBold"/>
                  <a:cs typeface="Baskerville SemiBold"/>
                  <a:sym typeface="Baskerville SemiBold"/>
                </a:defRPr>
              </a:pPr>
              <a:endParaRPr sz="2400" cap="all">
                <a:solidFill>
                  <a:srgbClr val="FFFFFF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665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UI for Training Monitor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D3F-0964-674F-886D-75E26F7BF68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942" y="1435026"/>
            <a:ext cx="8314382" cy="4395129"/>
          </a:xfrm>
          <a:prstGeom prst="rect">
            <a:avLst/>
          </a:prstGeom>
        </p:spPr>
      </p:pic>
      <p:pic>
        <p:nvPicPr>
          <p:cNvPr id="10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47" y="1435026"/>
            <a:ext cx="8599571" cy="45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5646" b="53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D3F-0964-674F-886D-75E26F7BF68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" y="4054084"/>
            <a:ext cx="12192000" cy="892969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0" y="1910959"/>
            <a:ext cx="12192000" cy="892969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/>
          </p:cNvSpPr>
          <p:nvPr/>
        </p:nvSpPr>
        <p:spPr bwMode="auto">
          <a:xfrm>
            <a:off x="0" y="2988227"/>
            <a:ext cx="12192000" cy="892969"/>
          </a:xfrm>
          <a:prstGeom prst="rect">
            <a:avLst/>
          </a:prstGeom>
          <a:solidFill>
            <a:srgbClr val="343434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1702599" y="1942212"/>
            <a:ext cx="842962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174"/>
            <a:r>
              <a:rPr lang="en-US" sz="30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 Bold Condensed"/>
              </a:rPr>
              <a:t>PPL</a:t>
            </a:r>
          </a:p>
          <a:p>
            <a:pPr defTabSz="914174"/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A library of highly optimized computational modules.</a:t>
            </a:r>
          </a:p>
        </p:txBody>
      </p:sp>
      <p:sp>
        <p:nvSpPr>
          <p:cNvPr id="7" name="Rectangle 5"/>
          <p:cNvSpPr>
            <a:spLocks/>
          </p:cNvSpPr>
          <p:nvPr/>
        </p:nvSpPr>
        <p:spPr bwMode="auto">
          <a:xfrm>
            <a:off x="1702599" y="3013775"/>
            <a:ext cx="842962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174"/>
            <a:r>
              <a:rPr lang="en-US" sz="30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 Bold Condensed"/>
              </a:rPr>
              <a:t>Parrots</a:t>
            </a:r>
          </a:p>
          <a:p>
            <a:pPr defTabSz="914174"/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A deep learning framework that is </a:t>
            </a:r>
            <a:r>
              <a:rPr lang="en-US" sz="2100" i="1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efficient</a:t>
            </a:r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, </a:t>
            </a:r>
            <a:r>
              <a:rPr lang="en-US" sz="2100" i="1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scalable</a:t>
            </a:r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, and </a:t>
            </a:r>
            <a:r>
              <a:rPr lang="en-US" sz="2100" i="1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flexible</a:t>
            </a:r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.</a:t>
            </a:r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1702599" y="4085337"/>
            <a:ext cx="8429625" cy="8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defTabSz="914174"/>
            <a:r>
              <a:rPr lang="en-US" sz="3000" b="1" dirty="0" err="1">
                <a:solidFill>
                  <a:srgbClr val="FFFFFF"/>
                </a:solidFill>
                <a:latin typeface="Helvetica Neue"/>
                <a:ea typeface="ＭＳ Ｐゴシック" charset="0"/>
                <a:cs typeface="Helvetica Neue Bold Condensed"/>
              </a:rPr>
              <a:t>DeepLink</a:t>
            </a:r>
            <a:endParaRPr lang="en-US" sz="3000" b="1" dirty="0">
              <a:solidFill>
                <a:srgbClr val="FFFFFF"/>
              </a:solidFill>
              <a:latin typeface="Helvetica Neue"/>
              <a:ea typeface="ＭＳ Ｐゴシック" charset="0"/>
              <a:cs typeface="Helvetica Neue Bold Condensed"/>
            </a:endParaRPr>
          </a:p>
          <a:p>
            <a:pPr defTabSz="914174"/>
            <a:r>
              <a:rPr lang="en-US" sz="2100" dirty="0">
                <a:solidFill>
                  <a:srgbClr val="FFFFFF"/>
                </a:solidFill>
                <a:ea typeface="ＭＳ Ｐゴシック" charset="0"/>
                <a:cs typeface="Helvetica Neue Light"/>
                <a:sym typeface="Baskerville" charset="0"/>
              </a:rPr>
              <a:t>A large-scale cluster platform designed for deep learning.</a:t>
            </a:r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10164001" y="2006730"/>
            <a:ext cx="320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4174"/>
            <a:r>
              <a:rPr lang="en-US" sz="45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"/>
              </a:rPr>
              <a:t>1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10165117" y="3082758"/>
            <a:ext cx="320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4174"/>
            <a:r>
              <a:rPr lang="en-US" sz="45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"/>
              </a:rPr>
              <a:t>2</a:t>
            </a:r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10165117" y="4154320"/>
            <a:ext cx="320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>
                    <a:alpha val="5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4174"/>
            <a:r>
              <a:rPr lang="en-US" sz="4500" b="1" dirty="0">
                <a:solidFill>
                  <a:srgbClr val="FFFFFF"/>
                </a:solidFill>
                <a:latin typeface="Helvetica Neue"/>
                <a:ea typeface="ＭＳ Ｐゴシック" charset="0"/>
                <a:cs typeface="Helvetica Neue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1202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r="12308" b="733"/>
          <a:stretch/>
        </p:blipFill>
        <p:spPr>
          <a:xfrm>
            <a:off x="1524004" y="1327630"/>
            <a:ext cx="9144001" cy="5530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DeepLink</a:t>
            </a:r>
            <a:r>
              <a:rPr lang="en-US" dirty="0" smtClean="0"/>
              <a:t> Clusters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1879600" y="2216138"/>
            <a:ext cx="1788642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 defTabSz="914174"/>
            <a:r>
              <a:rPr lang="en-US" sz="22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Software Hardware Co-design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879600" y="4002076"/>
            <a:ext cx="1787526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 defTabSz="914174"/>
            <a:r>
              <a:rPr lang="en-US" sz="22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High-performance Hardware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774594" y="5783547"/>
            <a:ext cx="1964531" cy="4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 defTabSz="914174"/>
            <a:r>
              <a:rPr lang="en-US" sz="22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Customized </a:t>
            </a:r>
            <a:r>
              <a:rPr lang="en-US" sz="2200" b="1" dirty="0" err="1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Middlewares</a:t>
            </a:r>
            <a:endParaRPr lang="en-US" sz="2200" b="1" dirty="0">
              <a:solidFill>
                <a:srgbClr val="000000"/>
              </a:solidFill>
              <a:latin typeface="Helvetica Neue"/>
              <a:ea typeface="ＭＳ Ｐゴシック" charset="0"/>
              <a:cs typeface="Helvetica Neue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4060038" y="1943784"/>
            <a:ext cx="6429375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algn="l" defTabSz="914174">
              <a:spcBef>
                <a:spcPts val="1687"/>
              </a:spcBef>
            </a:pPr>
            <a:r>
              <a:rPr lang="en-US" sz="18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Maximize respective strengths while ensuring optimal cooperation.</a:t>
            </a: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4060038" y="3729721"/>
            <a:ext cx="6429375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85750" indent="-285750" algn="l" defTabSz="914174">
              <a:spcBef>
                <a:spcPts val="487"/>
              </a:spcBef>
              <a:buFont typeface="Arial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High speed interconnects</a:t>
            </a:r>
          </a:p>
          <a:p>
            <a:pPr marL="285750" indent="-285750" algn="l" defTabSz="914174">
              <a:spcBef>
                <a:spcPts val="487"/>
              </a:spcBef>
              <a:buFont typeface="Arial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High performance GPU computing</a:t>
            </a:r>
          </a:p>
          <a:p>
            <a:pPr marL="285750" indent="-285750" algn="l" defTabSz="914174">
              <a:spcBef>
                <a:spcPts val="487"/>
              </a:spcBef>
              <a:buFont typeface="Arial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Efficient distributed storage</a:t>
            </a: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524000" y="3303989"/>
            <a:ext cx="9144000" cy="89297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Rectangle 2"/>
          <p:cNvSpPr>
            <a:spLocks/>
          </p:cNvSpPr>
          <p:nvPr/>
        </p:nvSpPr>
        <p:spPr bwMode="auto">
          <a:xfrm>
            <a:off x="1524000" y="5080997"/>
            <a:ext cx="9144000" cy="89297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3845724" y="1598414"/>
            <a:ext cx="1117" cy="5259586"/>
          </a:xfrm>
          <a:prstGeom prst="line">
            <a:avLst/>
          </a:prstGeom>
          <a:noFill/>
          <a:ln w="38100" cap="flat">
            <a:solidFill>
              <a:srgbClr val="E6E6E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03388" y="804672"/>
            <a:ext cx="8786812" cy="731520"/>
          </a:xfrm>
        </p:spPr>
        <p:txBody>
          <a:bodyPr/>
          <a:lstStyle/>
          <a:p>
            <a:r>
              <a:rPr lang="en-US" dirty="0" smtClean="0"/>
              <a:t>Designed for Deep Learning</a:t>
            </a:r>
            <a:endParaRPr lang="en-US" dirty="0"/>
          </a:p>
          <a:p>
            <a:endParaRPr lang="en-US" dirty="0"/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>
            <a:off x="4060038" y="5530375"/>
            <a:ext cx="6429375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85750" indent="-285750" algn="l" defTabSz="914174">
              <a:spcBef>
                <a:spcPts val="487"/>
              </a:spcBef>
              <a:buFont typeface="Arial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Distributed storage &amp; cache system (optimized for small files)</a:t>
            </a:r>
          </a:p>
          <a:p>
            <a:pPr marL="285750" indent="-285750" algn="l" defTabSz="914174">
              <a:spcBef>
                <a:spcPts val="487"/>
              </a:spcBef>
              <a:buFont typeface="Arial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Distributed deep learning framework</a:t>
            </a:r>
          </a:p>
          <a:p>
            <a:pPr marL="285750" indent="-285750" algn="l" defTabSz="914174">
              <a:spcBef>
                <a:spcPts val="487"/>
              </a:spcBef>
              <a:buFont typeface="Arial" charset="0"/>
              <a:buChar char="•"/>
            </a:pPr>
            <a:r>
              <a:rPr lang="en-US" sz="18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Task scheduling &amp; monitoring</a:t>
            </a:r>
          </a:p>
        </p:txBody>
      </p:sp>
    </p:spTree>
    <p:extLst>
      <p:ext uri="{BB962C8B-B14F-4D97-AF65-F5344CB8AC3E}">
        <p14:creationId xmlns:p14="http://schemas.microsoft.com/office/powerpoint/2010/main" val="874131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2600" y="1254622"/>
            <a:ext cx="8786813" cy="4911328"/>
          </a:xfrm>
        </p:spPr>
        <p:txBody>
          <a:bodyPr/>
          <a:lstStyle/>
          <a:p>
            <a:r>
              <a:rPr lang="en-US" sz="2600" dirty="0"/>
              <a:t>Interconnects at multiple levels</a:t>
            </a:r>
          </a:p>
          <a:p>
            <a:pPr lvl="1"/>
            <a:r>
              <a:rPr lang="en-US" sz="1800" dirty="0"/>
              <a:t>GPUs, Nodes, Sub-networks</a:t>
            </a:r>
          </a:p>
          <a:p>
            <a:r>
              <a:rPr lang="en-US" sz="2600" dirty="0"/>
              <a:t>Distributed data</a:t>
            </a:r>
          </a:p>
          <a:p>
            <a:pPr lvl="1"/>
            <a:r>
              <a:rPr lang="en-US" sz="1800" dirty="0"/>
              <a:t>Random access becomes particularly difficult</a:t>
            </a:r>
          </a:p>
          <a:p>
            <a:r>
              <a:rPr lang="en-US" sz="2600" dirty="0"/>
              <a:t>Scale vs. Stability</a:t>
            </a:r>
          </a:p>
          <a:p>
            <a:pPr lvl="1"/>
            <a:r>
              <a:rPr lang="en-US" sz="1800" dirty="0"/>
              <a:t> Failures of individual nodes/links</a:t>
            </a:r>
          </a:p>
          <a:p>
            <a:r>
              <a:rPr lang="en-US" sz="2600" dirty="0">
                <a:solidFill>
                  <a:srgbClr val="0070C0"/>
                </a:solidFill>
              </a:rPr>
              <a:t>Human resources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Engineers who understand both Deep Learning &amp; HPC are difficult to come by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60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Success of Deep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2315546" y="1550426"/>
          <a:ext cx="7538538" cy="4840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909921" y="3336053"/>
            <a:ext cx="1909" cy="2712546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ounded Rectangular Callout 7"/>
          <p:cNvSpPr/>
          <p:nvPr/>
        </p:nvSpPr>
        <p:spPr>
          <a:xfrm>
            <a:off x="4117747" y="3573314"/>
            <a:ext cx="2106592" cy="794544"/>
          </a:xfrm>
          <a:prstGeom prst="wedgeRoundRectCallout">
            <a:avLst>
              <a:gd name="adj1" fmla="val 81846"/>
              <a:gd name="adj2" fmla="val 87955"/>
              <a:gd name="adj3" fmla="val 16667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lang="en-US" sz="2000" dirty="0" err="1">
                <a:solidFill>
                  <a:srgbClr val="C00000"/>
                </a:solidFill>
                <a:sym typeface="Helvetica Light"/>
              </a:rPr>
              <a:t>AlexNet</a:t>
            </a:r>
            <a:r>
              <a:rPr lang="en-US" sz="2000" dirty="0">
                <a:solidFill>
                  <a:srgbClr val="C00000"/>
                </a:solidFill>
                <a:sym typeface="Helvetica Light"/>
              </a:rPr>
              <a:t> won ImageNet</a:t>
            </a:r>
          </a:p>
        </p:txBody>
      </p:sp>
    </p:spTree>
    <p:extLst>
      <p:ext uri="{BB962C8B-B14F-4D97-AF65-F5344CB8AC3E}">
        <p14:creationId xmlns:p14="http://schemas.microsoft.com/office/powerpoint/2010/main" val="267565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7"/>
          <p:cNvSpPr/>
          <p:nvPr/>
        </p:nvSpPr>
        <p:spPr>
          <a:xfrm>
            <a:off x="1728952" y="3633110"/>
            <a:ext cx="7882758" cy="3083005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defTabSz="914174"/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矩形 1"/>
          <p:cNvSpPr/>
          <p:nvPr/>
        </p:nvSpPr>
        <p:spPr>
          <a:xfrm>
            <a:off x="1728953" y="1229715"/>
            <a:ext cx="7882758" cy="2351773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defTabSz="914174"/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Architectures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6" name="组合 15"/>
          <p:cNvGrpSpPr/>
          <p:nvPr/>
        </p:nvGrpSpPr>
        <p:grpSpPr>
          <a:xfrm>
            <a:off x="1892494" y="1343548"/>
            <a:ext cx="7110483" cy="5261523"/>
            <a:chOff x="470930" y="963931"/>
            <a:chExt cx="5606324" cy="3907473"/>
          </a:xfrm>
        </p:grpSpPr>
        <p:sp>
          <p:nvSpPr>
            <p:cNvPr id="7" name="矩形 16"/>
            <p:cNvSpPr/>
            <p:nvPr/>
          </p:nvSpPr>
          <p:spPr>
            <a:xfrm>
              <a:off x="470930" y="4330972"/>
              <a:ext cx="3637045" cy="54043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4"/>
              <a:r>
                <a:rPr lang="en-US" altLang="zh-CN" sz="2400" b="1" dirty="0">
                  <a:solidFill>
                    <a:srgbClr val="000000"/>
                  </a:solidFill>
                  <a:latin typeface="Helvetica Neue"/>
                </a:rPr>
                <a:t>GPU Clusters</a:t>
              </a:r>
              <a:endParaRPr lang="zh-CN" altLang="en-US" sz="2400" b="1" dirty="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8" name="矩形 18"/>
            <p:cNvSpPr/>
            <p:nvPr/>
          </p:nvSpPr>
          <p:spPr>
            <a:xfrm>
              <a:off x="470931" y="3321036"/>
              <a:ext cx="1818522" cy="51398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4"/>
              <a:r>
                <a:rPr lang="en-US" altLang="zh-CN" b="1" dirty="0">
                  <a:solidFill>
                    <a:srgbClr val="000000"/>
                  </a:solidFill>
                  <a:latin typeface="Helvetica Neue"/>
                </a:rPr>
                <a:t>Cache</a:t>
              </a:r>
              <a:endParaRPr lang="zh-CN" altLang="en-US" b="1" dirty="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9" name="矩形 21"/>
            <p:cNvSpPr/>
            <p:nvPr/>
          </p:nvSpPr>
          <p:spPr>
            <a:xfrm>
              <a:off x="470930" y="3889612"/>
              <a:ext cx="5606324" cy="3731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4"/>
              <a:r>
                <a:rPr lang="en-US" altLang="zh-CN" b="1" dirty="0">
                  <a:solidFill>
                    <a:srgbClr val="000000"/>
                  </a:solidFill>
                </a:rPr>
                <a:t>Cluster monitoring &amp; management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矩形 22"/>
            <p:cNvSpPr/>
            <p:nvPr/>
          </p:nvSpPr>
          <p:spPr>
            <a:xfrm>
              <a:off x="4244454" y="3321037"/>
              <a:ext cx="1832799" cy="5139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4"/>
              <a:r>
                <a:rPr lang="en-US" altLang="zh-CN" b="1" dirty="0">
                  <a:solidFill>
                    <a:srgbClr val="000000"/>
                  </a:solidFill>
                </a:rPr>
                <a:t>Virtualization</a:t>
              </a:r>
              <a:endParaRPr lang="zh-CN" alt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矩形 23"/>
            <p:cNvSpPr/>
            <p:nvPr/>
          </p:nvSpPr>
          <p:spPr>
            <a:xfrm>
              <a:off x="470931" y="1535945"/>
              <a:ext cx="5606323" cy="50880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4"/>
              <a:r>
                <a:rPr lang="en-US" altLang="zh-CN" sz="2000" b="1" dirty="0">
                  <a:solidFill>
                    <a:srgbClr val="000000"/>
                  </a:solidFill>
                </a:rPr>
                <a:t>Parrots Learning Framework</a:t>
              </a:r>
              <a:endParaRPr lang="zh-CN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矩形 25"/>
            <p:cNvSpPr/>
            <p:nvPr/>
          </p:nvSpPr>
          <p:spPr>
            <a:xfrm>
              <a:off x="470931" y="963931"/>
              <a:ext cx="5606323" cy="50880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4"/>
              <a:r>
                <a:rPr lang="en-US" altLang="zh-CN" sz="2000" b="1" dirty="0">
                  <a:solidFill>
                    <a:srgbClr val="000000"/>
                  </a:solidFill>
                </a:rPr>
                <a:t>Deep Learning Monitoring </a:t>
              </a:r>
              <a:endParaRPr lang="zh-CN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矩形 26"/>
            <p:cNvSpPr/>
            <p:nvPr/>
          </p:nvSpPr>
          <p:spPr>
            <a:xfrm>
              <a:off x="470930" y="2669460"/>
              <a:ext cx="5606323" cy="58333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4"/>
              <a:r>
                <a:rPr lang="en-US" altLang="zh-CN" sz="2000" b="1" dirty="0">
                  <a:solidFill>
                    <a:srgbClr val="000000"/>
                  </a:solidFill>
                </a:rPr>
                <a:t>Communication Module</a:t>
              </a:r>
              <a:endParaRPr lang="zh-CN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矩形 27"/>
            <p:cNvSpPr/>
            <p:nvPr/>
          </p:nvSpPr>
          <p:spPr>
            <a:xfrm>
              <a:off x="470931" y="2110527"/>
              <a:ext cx="5599440" cy="50880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4"/>
              <a:r>
                <a:rPr lang="en-US" altLang="zh-CN" sz="2000" b="1" dirty="0">
                  <a:solidFill>
                    <a:srgbClr val="000000"/>
                  </a:solidFill>
                </a:rPr>
                <a:t>PPL Library</a:t>
              </a:r>
              <a:endParaRPr lang="zh-CN" alt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矩形 28"/>
            <p:cNvSpPr/>
            <p:nvPr/>
          </p:nvSpPr>
          <p:spPr>
            <a:xfrm>
              <a:off x="4244454" y="4330972"/>
              <a:ext cx="1832800" cy="54043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4"/>
              <a:r>
                <a:rPr lang="en-US" altLang="zh-CN" sz="2400" b="1" dirty="0">
                  <a:solidFill>
                    <a:srgbClr val="000000"/>
                  </a:solidFill>
                  <a:latin typeface="Helvetica Neue"/>
                </a:rPr>
                <a:t>Storage</a:t>
              </a:r>
              <a:endParaRPr lang="zh-CN" altLang="en-US" sz="2400" b="1" dirty="0">
                <a:solidFill>
                  <a:srgbClr val="000000"/>
                </a:solidFill>
                <a:latin typeface="Helvetica Neue"/>
              </a:endParaRPr>
            </a:p>
          </p:txBody>
        </p:sp>
      </p:grpSp>
      <p:sp>
        <p:nvSpPr>
          <p:cNvPr id="17" name="矩形 29"/>
          <p:cNvSpPr/>
          <p:nvPr/>
        </p:nvSpPr>
        <p:spPr>
          <a:xfrm>
            <a:off x="4281920" y="4526702"/>
            <a:ext cx="2306426" cy="69209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74"/>
            <a:r>
              <a:rPr lang="en-US" altLang="zh-CN" b="1" dirty="0">
                <a:solidFill>
                  <a:srgbClr val="000000"/>
                </a:solidFill>
                <a:latin typeface="Helvetica Neue"/>
              </a:rPr>
              <a:t>Backup</a:t>
            </a:r>
            <a:endParaRPr lang="zh-CN" altLang="en-US" b="1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6162" y="1686102"/>
            <a:ext cx="615553" cy="15528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74"/>
            <a:r>
              <a:rPr lang="en-US" altLang="zh-CN" sz="2800" b="1" dirty="0">
                <a:solidFill>
                  <a:srgbClr val="000000"/>
                </a:solidFill>
              </a:rPr>
              <a:t>Parrots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4246" y="4263215"/>
            <a:ext cx="615553" cy="18051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174"/>
            <a:r>
              <a:rPr lang="en-US" altLang="zh-CN" sz="2800" b="1">
                <a:solidFill>
                  <a:srgbClr val="000000"/>
                </a:solidFill>
              </a:rPr>
              <a:t>DeepLink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55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High-speed interconnects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2599" y="1091676"/>
            <a:ext cx="8786813" cy="2388129"/>
          </a:xfrm>
        </p:spPr>
        <p:txBody>
          <a:bodyPr/>
          <a:lstStyle/>
          <a:p>
            <a:r>
              <a:rPr lang="en-US" sz="2500" dirty="0"/>
              <a:t>Based on </a:t>
            </a:r>
            <a:r>
              <a:rPr lang="en-US" sz="2500" dirty="0" err="1"/>
              <a:t>infiniband</a:t>
            </a:r>
            <a:r>
              <a:rPr lang="en-US" sz="2500" dirty="0"/>
              <a:t> </a:t>
            </a:r>
          </a:p>
          <a:p>
            <a:pPr lvl="1"/>
            <a:r>
              <a:rPr lang="en-US" sz="2000" dirty="0"/>
              <a:t>A protocol designed to meet high communication demand</a:t>
            </a:r>
          </a:p>
          <a:p>
            <a:pPr lvl="1"/>
            <a:r>
              <a:rPr lang="en-US" sz="2000" dirty="0"/>
              <a:t>Low latency, high throughput (56 – 200 Gb/s)</a:t>
            </a:r>
          </a:p>
          <a:p>
            <a:r>
              <a:rPr lang="en-US" sz="2500" dirty="0"/>
              <a:t>Scale expansion by stacking switches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7" name="图表 5"/>
          <p:cNvGraphicFramePr>
            <a:graphicFrameLocks/>
          </p:cNvGraphicFramePr>
          <p:nvPr>
            <p:extLst/>
          </p:nvPr>
        </p:nvGraphicFramePr>
        <p:xfrm>
          <a:off x="2876774" y="3479805"/>
          <a:ext cx="5877763" cy="2853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6439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Versatile Storage Support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Different strategies for different data</a:t>
            </a:r>
            <a:endParaRPr lang="en-US" dirty="0"/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1524000" y="1592443"/>
            <a:ext cx="2982516" cy="1241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78578" tIns="178578" rIns="178578" bIns="178578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Images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4604747" y="1592443"/>
            <a:ext cx="2991445" cy="1241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78578" tIns="178578" rIns="178578" bIns="178578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Text</a:t>
            </a: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7685484" y="1592443"/>
            <a:ext cx="2982516" cy="1241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78578" tIns="178578" rIns="178578" bIns="178578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Unstructured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524000" y="5030374"/>
            <a:ext cx="2982516" cy="167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85750" indent="-285750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7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Large number of small files</a:t>
            </a:r>
          </a:p>
          <a:p>
            <a:pPr marL="285750" indent="-285750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7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require random access</a:t>
            </a:r>
          </a:p>
        </p:txBody>
      </p:sp>
      <p:sp>
        <p:nvSpPr>
          <p:cNvPr id="12" name="Rectangle 11"/>
          <p:cNvSpPr>
            <a:spLocks/>
          </p:cNvSpPr>
          <p:nvPr/>
        </p:nvSpPr>
        <p:spPr bwMode="auto">
          <a:xfrm>
            <a:off x="4604747" y="5030374"/>
            <a:ext cx="2991445" cy="167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85750" indent="-285750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7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Aggregate small text documents into large files</a:t>
            </a: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7685484" y="5030374"/>
            <a:ext cx="2982516" cy="167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marL="285750" indent="-285750" defTabSz="914174">
              <a:spcBef>
                <a:spcPts val="1687"/>
              </a:spcBef>
              <a:buFont typeface="Arial" charset="0"/>
              <a:buChar char="•"/>
            </a:pPr>
            <a:r>
              <a:rPr lang="en-US" sz="17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Use NoSQL </a:t>
            </a:r>
            <a:r>
              <a:rPr lang="en-US" sz="1700" dirty="0" err="1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databse</a:t>
            </a:r>
            <a:r>
              <a:rPr lang="en-US" sz="17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, e.g. </a:t>
            </a:r>
            <a:r>
              <a:rPr lang="en-US" sz="1700" dirty="0" err="1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BigTable</a:t>
            </a:r>
            <a:r>
              <a:rPr lang="en-US" sz="1700" dirty="0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 and </a:t>
            </a:r>
            <a:r>
              <a:rPr lang="en-US" sz="1700" dirty="0" err="1">
                <a:solidFill>
                  <a:srgbClr val="4D4D4D"/>
                </a:solidFill>
                <a:latin typeface="Helvetica Neue Light"/>
                <a:ea typeface="ＭＳ Ｐゴシック" charset="0"/>
                <a:cs typeface="Helvetica Neue Light"/>
                <a:sym typeface="Baskerville" charset="0"/>
              </a:rPr>
              <a:t>HBase</a:t>
            </a:r>
            <a:endParaRPr lang="en-US" sz="1700" dirty="0">
              <a:solidFill>
                <a:srgbClr val="4D4D4D"/>
              </a:solidFill>
              <a:latin typeface="Helvetica Neue Light"/>
              <a:ea typeface="ＭＳ Ｐゴシック" charset="0"/>
              <a:cs typeface="Helvetica Neue Light"/>
              <a:sym typeface="Baskerville" charset="0"/>
            </a:endParaRPr>
          </a:p>
        </p:txBody>
      </p:sp>
      <p:sp>
        <p:nvSpPr>
          <p:cNvPr id="17" name="Rectangle 12"/>
          <p:cNvSpPr>
            <a:spLocks/>
          </p:cNvSpPr>
          <p:nvPr/>
        </p:nvSpPr>
        <p:spPr bwMode="auto">
          <a:xfrm>
            <a:off x="4506521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3"/>
          <p:cNvSpPr>
            <a:spLocks/>
          </p:cNvSpPr>
          <p:nvPr/>
        </p:nvSpPr>
        <p:spPr bwMode="auto">
          <a:xfrm>
            <a:off x="7596192" y="1589484"/>
            <a:ext cx="89297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37" y="2722670"/>
            <a:ext cx="1956530" cy="1982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2" y="2535772"/>
            <a:ext cx="1881650" cy="2169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662" y="2597316"/>
            <a:ext cx="1938472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04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Customized </a:t>
            </a:r>
            <a:r>
              <a:rPr lang="en-US" dirty="0" err="1" smtClean="0"/>
              <a:t>Middlewares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232164" y="1361804"/>
            <a:ext cx="4535165" cy="47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0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Parameter Flow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7437246" y="1361805"/>
            <a:ext cx="4536281" cy="47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89289" tIns="89289" rIns="89289" bIns="89289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1pPr>
            <a:lvl2pPr marL="321440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2pPr>
            <a:lvl3pPr marL="642882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3pPr>
            <a:lvl4pPr marL="96432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4pPr>
            <a:lvl5pPr marL="1285763" algn="ctr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5pPr>
            <a:lvl6pPr marL="160720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6pPr>
            <a:lvl7pPr marL="1928645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7pPr>
            <a:lvl8pPr marL="2250086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8pPr>
            <a:lvl9pPr marL="2571527" algn="l" defTabSz="321440" rtl="0" eaLnBrk="1" latinLnBrk="0" hangingPunct="1">
              <a:defRPr sz="3000" kern="1200">
                <a:solidFill>
                  <a:srgbClr val="FFFFFF"/>
                </a:solidFill>
                <a:latin typeface="Helvetica Neue Bold Condensed" charset="0"/>
                <a:ea typeface="ヒラギノ角ゴ ProN W6" charset="0"/>
                <a:cs typeface="ヒラギノ角ゴ ProN W6" charset="0"/>
                <a:sym typeface="Helvetica Neue Bold Condensed" charset="0"/>
              </a:defRPr>
            </a:lvl9pPr>
          </a:lstStyle>
          <a:p>
            <a:pPr defTabSz="914174"/>
            <a:r>
              <a:rPr lang="en-US" sz="2000" b="1" dirty="0">
                <a:solidFill>
                  <a:srgbClr val="000000"/>
                </a:solidFill>
                <a:latin typeface="Helvetica Neue"/>
                <a:ea typeface="ＭＳ Ｐゴシック" charset="0"/>
                <a:cs typeface="Helvetica Neue"/>
              </a:rPr>
              <a:t>High-performance Convolution</a:t>
            </a:r>
          </a:p>
        </p:txBody>
      </p:sp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32164" y="2458388"/>
            <a:ext cx="5630951" cy="2403078"/>
          </a:xfrm>
          <a:prstGeom prst="rect">
            <a:avLst/>
          </a:prstGeom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203" y="2458388"/>
            <a:ext cx="4867052" cy="291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472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42D3F-0964-674F-886D-75E26F7BF68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Excellent Stability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Continually working for months </a:t>
            </a:r>
          </a:p>
          <a:p>
            <a:pPr lvl="1"/>
            <a:r>
              <a:rPr lang="en-US" sz="2000" dirty="0"/>
              <a:t>Even with adverse conditions, e.g. GPU burned.</a:t>
            </a:r>
          </a:p>
          <a:p>
            <a:r>
              <a:rPr lang="en-US" sz="2400" dirty="0"/>
              <a:t>Quick restoration after catastrophe</a:t>
            </a:r>
          </a:p>
          <a:p>
            <a:pPr lvl="1"/>
            <a:r>
              <a:rPr lang="en-US" sz="2000" dirty="0"/>
              <a:t>We recovered all training sessions after a power outage due to typhoon.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479" r="38854"/>
          <a:stretch/>
        </p:blipFill>
        <p:spPr>
          <a:xfrm>
            <a:off x="7067027" y="1168400"/>
            <a:ext cx="3386667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274" t="3704" r="5863" b="35555"/>
          <a:stretch/>
        </p:blipFill>
        <p:spPr>
          <a:xfrm>
            <a:off x="8568268" y="1168400"/>
            <a:ext cx="1885422" cy="15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6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600" y="1253072"/>
            <a:ext cx="8786813" cy="5444199"/>
          </a:xfrm>
        </p:spPr>
        <p:txBody>
          <a:bodyPr/>
          <a:lstStyle/>
          <a:p>
            <a:r>
              <a:rPr lang="en-US" dirty="0" smtClean="0"/>
              <a:t>Technical infrastructure is crucial to the success of deep learning applications</a:t>
            </a:r>
          </a:p>
          <a:p>
            <a:endParaRPr lang="en-US" dirty="0" smtClean="0"/>
          </a:p>
          <a:p>
            <a:r>
              <a:rPr lang="en-US" dirty="0" smtClean="0"/>
              <a:t>We have solutions across the entire stack</a:t>
            </a:r>
          </a:p>
          <a:p>
            <a:pPr lvl="1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PPL: </a:t>
            </a:r>
            <a:r>
              <a:rPr lang="en-US" sz="1800" dirty="0"/>
              <a:t>computation modules (supporting CPU, GPU, and embedded devices)</a:t>
            </a:r>
          </a:p>
          <a:p>
            <a:pPr lvl="1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Parrots: </a:t>
            </a:r>
            <a:r>
              <a:rPr lang="en-US" sz="1800" dirty="0"/>
              <a:t>deep learning framework (efficient, scalable, and flexible)</a:t>
            </a:r>
            <a:endParaRPr lang="en-US" dirty="0" smtClean="0"/>
          </a:p>
          <a:p>
            <a:pPr lvl="1"/>
            <a:r>
              <a:rPr lang="en-US" sz="2200" b="1" dirty="0" err="1">
                <a:solidFill>
                  <a:schemeClr val="accent2">
                    <a:lumMod val="75000"/>
                  </a:schemeClr>
                </a:solidFill>
              </a:rPr>
              <a:t>DeepLink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1800" dirty="0"/>
              <a:t>sophisticated and versatile cluster training platform</a:t>
            </a:r>
          </a:p>
          <a:p>
            <a:pPr lvl="1"/>
            <a:endParaRPr lang="en-US" sz="1800" dirty="0"/>
          </a:p>
          <a:p>
            <a:r>
              <a:rPr lang="en-US" dirty="0" smtClean="0"/>
              <a:t>Top-notch performance and reliability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12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Thank you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67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Enables AI Breakthroughs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3" name="对角圆角矩形 26"/>
          <p:cNvSpPr/>
          <p:nvPr/>
        </p:nvSpPr>
        <p:spPr>
          <a:xfrm>
            <a:off x="5388969" y="1521307"/>
            <a:ext cx="2284278" cy="1300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9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683" y="21600"/>
                  <a:pt x="19551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917" y="0"/>
                  <a:pt x="2049" y="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对角圆角矩形 25"/>
          <p:cNvSpPr/>
          <p:nvPr/>
        </p:nvSpPr>
        <p:spPr>
          <a:xfrm>
            <a:off x="2232587" y="2035035"/>
            <a:ext cx="2514779" cy="91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0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1014" y="21600"/>
                  <a:pt x="20290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586" y="0"/>
                  <a:pt x="1310" y="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对角圆角矩形 24"/>
          <p:cNvSpPr/>
          <p:nvPr/>
        </p:nvSpPr>
        <p:spPr>
          <a:xfrm>
            <a:off x="1504453" y="3429713"/>
            <a:ext cx="1971351" cy="1096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3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703" y="21600"/>
                  <a:pt x="19597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897" y="0"/>
                  <a:pt x="2003" y="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对角圆角矩形 23"/>
          <p:cNvSpPr/>
          <p:nvPr/>
        </p:nvSpPr>
        <p:spPr>
          <a:xfrm>
            <a:off x="2424365" y="4869801"/>
            <a:ext cx="1993354" cy="1245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9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593" y="21600"/>
                  <a:pt x="19351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007" y="0"/>
                  <a:pt x="2249" y="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对角圆角矩形 22"/>
          <p:cNvSpPr/>
          <p:nvPr/>
        </p:nvSpPr>
        <p:spPr>
          <a:xfrm>
            <a:off x="5353994" y="5047224"/>
            <a:ext cx="2164508" cy="1295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636" y="21600"/>
                  <a:pt x="19446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964" y="0"/>
                  <a:pt x="2154" y="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对角圆角矩形 21"/>
          <p:cNvSpPr/>
          <p:nvPr/>
        </p:nvSpPr>
        <p:spPr>
          <a:xfrm>
            <a:off x="8797820" y="4340466"/>
            <a:ext cx="2228319" cy="127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" y="0"/>
                </a:moveTo>
                <a:lnTo>
                  <a:pt x="21600" y="0"/>
                </a:lnTo>
                <a:lnTo>
                  <a:pt x="21600" y="18000"/>
                </a:lnTo>
                <a:cubicBezTo>
                  <a:pt x="21600" y="19988"/>
                  <a:pt x="20675" y="21600"/>
                  <a:pt x="19534" y="21600"/>
                </a:cubicBez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925" y="0"/>
                  <a:pt x="2066" y="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对角圆角矩形 20"/>
          <p:cNvSpPr/>
          <p:nvPr/>
        </p:nvSpPr>
        <p:spPr>
          <a:xfrm>
            <a:off x="8679382" y="2093933"/>
            <a:ext cx="1745569" cy="1781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21600" y="0"/>
                </a:lnTo>
                <a:lnTo>
                  <a:pt x="21600" y="18072"/>
                </a:lnTo>
                <a:cubicBezTo>
                  <a:pt x="21600" y="20020"/>
                  <a:pt x="19988" y="21600"/>
                  <a:pt x="18000" y="21600"/>
                </a:cubicBezTo>
                <a:lnTo>
                  <a:pt x="0" y="21600"/>
                </a:lnTo>
                <a:lnTo>
                  <a:pt x="0" y="3528"/>
                </a:lnTo>
                <a:cubicBezTo>
                  <a:pt x="0" y="1580"/>
                  <a:pt x="1612" y="0"/>
                  <a:pt x="3600" y="0"/>
                </a:cubicBez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Picture 4"/>
          <p:cNvGrpSpPr/>
          <p:nvPr/>
        </p:nvGrpSpPr>
        <p:grpSpPr>
          <a:xfrm>
            <a:off x="2110412" y="1945727"/>
            <a:ext cx="2514779" cy="885292"/>
            <a:chOff x="0" y="0"/>
            <a:chExt cx="2514778" cy="885291"/>
          </a:xfrm>
        </p:grpSpPr>
        <p:sp>
          <p:nvSpPr>
            <p:cNvPr id="49" name="形状"/>
            <p:cNvSpPr/>
            <p:nvPr/>
          </p:nvSpPr>
          <p:spPr>
            <a:xfrm>
              <a:off x="0" y="0"/>
              <a:ext cx="2514779" cy="885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" y="0"/>
                  </a:moveTo>
                  <a:lnTo>
                    <a:pt x="21600" y="0"/>
                  </a:lnTo>
                  <a:lnTo>
                    <a:pt x="21600" y="18000"/>
                  </a:lnTo>
                  <a:lnTo>
                    <a:pt x="21600" y="18000"/>
                  </a:lnTo>
                  <a:cubicBezTo>
                    <a:pt x="21600" y="19988"/>
                    <a:pt x="21033" y="21600"/>
                    <a:pt x="20333" y="21600"/>
                  </a:cubicBezTo>
                  <a:lnTo>
                    <a:pt x="0" y="21600"/>
                  </a:lnTo>
                  <a:lnTo>
                    <a:pt x="0" y="3600"/>
                  </a:lnTo>
                  <a:lnTo>
                    <a:pt x="0" y="3600"/>
                  </a:lnTo>
                  <a:cubicBezTo>
                    <a:pt x="0" y="1612"/>
                    <a:pt x="567" y="0"/>
                    <a:pt x="126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50" name="image33.tif" descr="image33.ti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14600" cy="885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8" y="0"/>
                  </a:moveTo>
                  <a:cubicBezTo>
                    <a:pt x="568" y="0"/>
                    <a:pt x="0" y="1614"/>
                    <a:pt x="0" y="3602"/>
                  </a:cubicBezTo>
                  <a:lnTo>
                    <a:pt x="0" y="21600"/>
                  </a:lnTo>
                  <a:lnTo>
                    <a:pt x="20335" y="21600"/>
                  </a:lnTo>
                  <a:cubicBezTo>
                    <a:pt x="21035" y="21600"/>
                    <a:pt x="21600" y="19986"/>
                    <a:pt x="21600" y="17998"/>
                  </a:cubicBezTo>
                  <a:lnTo>
                    <a:pt x="21600" y="0"/>
                  </a:lnTo>
                  <a:lnTo>
                    <a:pt x="1268" y="0"/>
                  </a:lnTo>
                  <a:close/>
                </a:path>
              </a:pathLst>
            </a:custGeom>
            <a:ln w="9525" cap="flat">
              <a:solidFill>
                <a:srgbClr val="808080"/>
              </a:solidFill>
              <a:prstDash val="solid"/>
              <a:round/>
            </a:ln>
            <a:effectLst/>
          </p:spPr>
        </p:pic>
      </p:grpSp>
      <p:pic>
        <p:nvPicPr>
          <p:cNvPr id="51" name="Picture 5" descr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25008" y="1383379"/>
            <a:ext cx="2307830" cy="1298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4" y="0"/>
                </a:moveTo>
                <a:cubicBezTo>
                  <a:pt x="906" y="0"/>
                  <a:pt x="0" y="1611"/>
                  <a:pt x="0" y="3599"/>
                </a:cubicBezTo>
                <a:lnTo>
                  <a:pt x="0" y="21600"/>
                </a:lnTo>
                <a:lnTo>
                  <a:pt x="19576" y="21600"/>
                </a:lnTo>
                <a:cubicBezTo>
                  <a:pt x="20694" y="21600"/>
                  <a:pt x="21600" y="19989"/>
                  <a:pt x="21600" y="18001"/>
                </a:cubicBezTo>
                <a:lnTo>
                  <a:pt x="21600" y="0"/>
                </a:lnTo>
                <a:lnTo>
                  <a:pt x="202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2" name="Picture 7" descr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26665" y="4230435"/>
            <a:ext cx="2231232" cy="1278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3" y="0"/>
                </a:moveTo>
                <a:cubicBezTo>
                  <a:pt x="924" y="0"/>
                  <a:pt x="0" y="1612"/>
                  <a:pt x="0" y="3600"/>
                </a:cubicBezTo>
                <a:lnTo>
                  <a:pt x="0" y="21600"/>
                </a:lnTo>
                <a:lnTo>
                  <a:pt x="19537" y="21600"/>
                </a:lnTo>
                <a:cubicBezTo>
                  <a:pt x="20676" y="21600"/>
                  <a:pt x="21600" y="19988"/>
                  <a:pt x="21600" y="18000"/>
                </a:cubicBezTo>
                <a:lnTo>
                  <a:pt x="21600" y="0"/>
                </a:lnTo>
                <a:lnTo>
                  <a:pt x="206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3" name="Picture 9" descr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8747" y="3320422"/>
            <a:ext cx="1977232" cy="1109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0" y="0"/>
                </a:moveTo>
                <a:cubicBezTo>
                  <a:pt x="905" y="0"/>
                  <a:pt x="0" y="1613"/>
                  <a:pt x="0" y="3601"/>
                </a:cubicBezTo>
                <a:lnTo>
                  <a:pt x="0" y="21600"/>
                </a:lnTo>
                <a:lnTo>
                  <a:pt x="19580" y="21600"/>
                </a:lnTo>
                <a:cubicBezTo>
                  <a:pt x="20695" y="21600"/>
                  <a:pt x="21600" y="19987"/>
                  <a:pt x="21600" y="17999"/>
                </a:cubicBezTo>
                <a:lnTo>
                  <a:pt x="21600" y="0"/>
                </a:lnTo>
                <a:lnTo>
                  <a:pt x="202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4" name="Picture 10" descr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32587" y="4733699"/>
            <a:ext cx="1995056" cy="1244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7" y="0"/>
                </a:moveTo>
                <a:cubicBezTo>
                  <a:pt x="1006" y="0"/>
                  <a:pt x="0" y="1613"/>
                  <a:pt x="0" y="3601"/>
                </a:cubicBezTo>
                <a:lnTo>
                  <a:pt x="0" y="21600"/>
                </a:lnTo>
                <a:lnTo>
                  <a:pt x="19353" y="21600"/>
                </a:lnTo>
                <a:cubicBezTo>
                  <a:pt x="20594" y="21600"/>
                  <a:pt x="21600" y="19987"/>
                  <a:pt x="21600" y="17999"/>
                </a:cubicBezTo>
                <a:lnTo>
                  <a:pt x="21600" y="0"/>
                </a:lnTo>
                <a:lnTo>
                  <a:pt x="224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5" name="Picture 12" descr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214" y="1947029"/>
            <a:ext cx="1792678" cy="1810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1" y="0"/>
                </a:moveTo>
                <a:cubicBezTo>
                  <a:pt x="1613" y="0"/>
                  <a:pt x="0" y="1596"/>
                  <a:pt x="0" y="3564"/>
                </a:cubicBezTo>
                <a:lnTo>
                  <a:pt x="0" y="21600"/>
                </a:lnTo>
                <a:lnTo>
                  <a:pt x="17999" y="21600"/>
                </a:lnTo>
                <a:cubicBezTo>
                  <a:pt x="19987" y="21600"/>
                  <a:pt x="21600" y="20004"/>
                  <a:pt x="21600" y="18036"/>
                </a:cubicBezTo>
                <a:lnTo>
                  <a:pt x="21600" y="0"/>
                </a:lnTo>
                <a:lnTo>
                  <a:pt x="360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56" name="TextBox 13"/>
          <p:cNvSpPr txBox="1"/>
          <p:nvPr/>
        </p:nvSpPr>
        <p:spPr>
          <a:xfrm>
            <a:off x="2373370" y="1563416"/>
            <a:ext cx="1854032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Voice Recognition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TextBox 14"/>
          <p:cNvSpPr txBox="1"/>
          <p:nvPr/>
        </p:nvSpPr>
        <p:spPr>
          <a:xfrm>
            <a:off x="5439502" y="1027494"/>
            <a:ext cx="1889298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Facial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Recognition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TextBox 15"/>
          <p:cNvSpPr txBox="1"/>
          <p:nvPr/>
        </p:nvSpPr>
        <p:spPr>
          <a:xfrm>
            <a:off x="8418635" y="1620650"/>
            <a:ext cx="191494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mage Recognition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TextBox 18"/>
          <p:cNvSpPr txBox="1"/>
          <p:nvPr/>
        </p:nvSpPr>
        <p:spPr>
          <a:xfrm>
            <a:off x="2123602" y="6039375"/>
            <a:ext cx="2059216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Autonomous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Driving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TextBox 19"/>
          <p:cNvSpPr txBox="1"/>
          <p:nvPr/>
        </p:nvSpPr>
        <p:spPr>
          <a:xfrm>
            <a:off x="1706302" y="2937488"/>
            <a:ext cx="1464501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ame Playing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1" name="Picture 20" descr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334" y="2949363"/>
            <a:ext cx="1199818" cy="101813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extBox 21"/>
          <p:cNvSpPr txBox="1"/>
          <p:nvPr/>
        </p:nvSpPr>
        <p:spPr>
          <a:xfrm>
            <a:off x="4120721" y="3962863"/>
            <a:ext cx="4231285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20000"/>
              </a:lnSpc>
              <a:defRPr sz="13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Deep Learning</a:t>
            </a:r>
            <a:endParaRPr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defRPr sz="13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nabling machines to acquire knowledge and skills </a:t>
            </a:r>
          </a:p>
          <a:p>
            <a:pPr algn="ctr">
              <a:lnSpc>
                <a:spcPct val="120000"/>
              </a:lnSpc>
              <a:defRPr sz="13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inducted from massive data</a:t>
            </a:r>
            <a:endParaRPr lang="en-US" dirty="0" smtClean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3" name="图片 18" descr="图片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13665" y="4947570"/>
            <a:ext cx="2133601" cy="1293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82" y="0"/>
                </a:moveTo>
                <a:cubicBezTo>
                  <a:pt x="977" y="0"/>
                  <a:pt x="0" y="1611"/>
                  <a:pt x="0" y="3599"/>
                </a:cubicBezTo>
                <a:lnTo>
                  <a:pt x="0" y="21600"/>
                </a:lnTo>
                <a:lnTo>
                  <a:pt x="19418" y="21600"/>
                </a:lnTo>
                <a:cubicBezTo>
                  <a:pt x="20623" y="21600"/>
                  <a:pt x="21600" y="19989"/>
                  <a:pt x="21600" y="18001"/>
                </a:cubicBezTo>
                <a:lnTo>
                  <a:pt x="21600" y="0"/>
                </a:lnTo>
                <a:lnTo>
                  <a:pt x="2182" y="0"/>
                </a:ln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7388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Lead to the Success?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44411"/>
            <a:ext cx="9144000" cy="4946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50" y="3245623"/>
            <a:ext cx="3715450" cy="22040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1346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Race of Network Depth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50344" y="6616898"/>
            <a:ext cx="217661" cy="241102"/>
          </a:xfrm>
        </p:spPr>
        <p:txBody>
          <a:bodyPr/>
          <a:lstStyle/>
          <a:p>
            <a:fld id="{69233210-FD1D-4643-A408-4B2BDEE02D8B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1888072" y="1563628"/>
          <a:ext cx="8449733" cy="4574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/>
          </p:nvPr>
        </p:nvGraphicFramePr>
        <p:xfrm>
          <a:off x="1378376" y="1141648"/>
          <a:ext cx="911103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28249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Challenges for </a:t>
            </a:r>
            <a:r>
              <a:rPr kumimoji="1" lang="en-US" altLang="zh-CN" dirty="0"/>
              <a:t>training </a:t>
            </a:r>
            <a:r>
              <a:rPr kumimoji="1" lang="en-US" altLang="zh-CN" dirty="0" smtClean="0"/>
              <a:t>deep models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702600" y="1254621"/>
            <a:ext cx="9082310" cy="5362277"/>
          </a:xfrm>
          <a:prstGeom prst="rect">
            <a:avLst/>
          </a:prstGeom>
        </p:spPr>
        <p:txBody>
          <a:bodyPr/>
          <a:lstStyle>
            <a:lvl1pPr marL="624902" indent="-401722" algn="l" rtl="0" eaLnBrk="1" fontAlgn="base" hangingPunct="1">
              <a:spcBef>
                <a:spcPts val="1686"/>
              </a:spcBef>
              <a:spcAft>
                <a:spcPct val="0"/>
              </a:spcAft>
              <a:buSzPct val="100000"/>
              <a:buFont typeface="Lucida Grande" charset="0"/>
              <a:buChar char="‣"/>
              <a:defRPr sz="2800" b="1" i="0">
                <a:solidFill>
                  <a:schemeClr val="tx1"/>
                </a:solidFill>
                <a:latin typeface="+mj-lt"/>
                <a:ea typeface="+mn-ea"/>
                <a:cs typeface="Helvetica Neue"/>
                <a:sym typeface="Helvetica Neue Bold Condensed" charset="0"/>
              </a:defRPr>
            </a:lvl1pPr>
            <a:lvl2pPr marL="937353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•"/>
              <a:defRPr sz="2500" b="0" i="0">
                <a:solidFill>
                  <a:schemeClr val="accent1"/>
                </a:solidFill>
                <a:latin typeface="+mn-lt"/>
                <a:ea typeface="ヒラギノ明朝 ProN W3" charset="0"/>
                <a:cs typeface="Helvetica Neue Light"/>
                <a:sym typeface="Baskerville" charset="0"/>
              </a:defRPr>
            </a:lvl2pPr>
            <a:lvl3pPr marL="1249804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 b="0" i="0">
                <a:solidFill>
                  <a:schemeClr val="accent1"/>
                </a:solidFill>
                <a:latin typeface="+mn-lt"/>
                <a:ea typeface="ヒラギノ明朝 ProN W3" charset="0"/>
                <a:cs typeface="Helvetica Neue Light"/>
                <a:sym typeface="Baskerville" charset="0"/>
              </a:defRPr>
            </a:lvl3pPr>
            <a:lvl4pPr marL="1562256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 b="0" i="0">
                <a:solidFill>
                  <a:schemeClr val="accent1"/>
                </a:solidFill>
                <a:latin typeface="+mn-lt"/>
                <a:ea typeface="ヒラギノ明朝 ProN W3" charset="0"/>
                <a:cs typeface="Helvetica Neue Light"/>
                <a:sym typeface="Baskerville" charset="0"/>
              </a:defRPr>
            </a:lvl4pPr>
            <a:lvl5pPr marL="1874706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 b="0" i="0">
                <a:solidFill>
                  <a:schemeClr val="accent1"/>
                </a:solidFill>
                <a:latin typeface="+mn-lt"/>
                <a:ea typeface="ヒラギノ明朝 ProN W3" charset="0"/>
                <a:cs typeface="Helvetica Neue Light"/>
                <a:sym typeface="Baskerville" charset="0"/>
              </a:defRPr>
            </a:lvl5pPr>
            <a:lvl6pPr marL="2196085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>
                <a:solidFill>
                  <a:srgbClr val="9A9A9A"/>
                </a:solidFill>
                <a:latin typeface="Baskerville" charset="0"/>
                <a:ea typeface="ヒラギノ明朝 ProN W3" charset="0"/>
                <a:cs typeface="ヒラギノ明朝 ProN W3" charset="0"/>
                <a:sym typeface="Baskerville" charset="0"/>
              </a:defRPr>
            </a:lvl6pPr>
            <a:lvl7pPr marL="2517462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>
                <a:solidFill>
                  <a:srgbClr val="9A9A9A"/>
                </a:solidFill>
                <a:latin typeface="Baskerville" charset="0"/>
                <a:ea typeface="ヒラギノ明朝 ProN W3" charset="0"/>
                <a:cs typeface="ヒラギノ明朝 ProN W3" charset="0"/>
                <a:sym typeface="Baskerville" charset="0"/>
              </a:defRPr>
            </a:lvl7pPr>
            <a:lvl8pPr marL="2838841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>
                <a:solidFill>
                  <a:srgbClr val="9A9A9A"/>
                </a:solidFill>
                <a:latin typeface="Baskerville" charset="0"/>
                <a:ea typeface="ヒラギノ明朝 ProN W3" charset="0"/>
                <a:cs typeface="ヒラギノ明朝 ProN W3" charset="0"/>
                <a:sym typeface="Baskerville" charset="0"/>
              </a:defRPr>
            </a:lvl8pPr>
            <a:lvl9pPr marL="3160219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>
                <a:solidFill>
                  <a:srgbClr val="9A9A9A"/>
                </a:solidFill>
                <a:latin typeface="Baskerville" charset="0"/>
                <a:ea typeface="ヒラギノ明朝 ProN W3" charset="0"/>
                <a:cs typeface="ヒラギノ明朝 ProN W3" charset="0"/>
                <a:sym typeface="Baskerville" charset="0"/>
              </a:defRPr>
            </a:lvl9pPr>
          </a:lstStyle>
          <a:p>
            <a:pPr defTabSz="914400"/>
            <a:r>
              <a:rPr lang="en-US" sz="2600" kern="0" dirty="0" smtClean="0"/>
              <a:t>Dense computation requirement</a:t>
            </a:r>
          </a:p>
          <a:p>
            <a:pPr lvl="1" defTabSz="914400"/>
            <a:r>
              <a:rPr lang="en-US" kern="0" dirty="0" smtClean="0"/>
              <a:t>To train </a:t>
            </a:r>
            <a:r>
              <a:rPr lang="en-US" kern="0" dirty="0" err="1" smtClean="0"/>
              <a:t>ResNet</a:t>
            </a:r>
            <a:r>
              <a:rPr lang="en-US" kern="0" dirty="0" smtClean="0"/>
              <a:t> 50: 1000,000 T FLOP</a:t>
            </a:r>
          </a:p>
          <a:p>
            <a:pPr lvl="1" defTabSz="914400"/>
            <a:r>
              <a:rPr lang="en-US" altLang="zh-CN" dirty="0"/>
              <a:t>14 </a:t>
            </a:r>
            <a:r>
              <a:rPr lang="en-US" altLang="zh-CN" dirty="0" smtClean="0"/>
              <a:t>days on </a:t>
            </a:r>
            <a:r>
              <a:rPr lang="en-US" altLang="zh-CN" dirty="0"/>
              <a:t>NVIDIA M40 GPU </a:t>
            </a:r>
            <a:endParaRPr lang="en-US" altLang="zh-CN" dirty="0" smtClean="0"/>
          </a:p>
          <a:p>
            <a:pPr defTabSz="914400"/>
            <a:r>
              <a:rPr lang="en-US" altLang="zh-CN" sz="2600" kern="0" dirty="0" smtClean="0"/>
              <a:t>Limited </a:t>
            </a:r>
            <a:r>
              <a:rPr lang="en-US" altLang="zh-CN" sz="2600" kern="0" dirty="0"/>
              <a:t>GPU memory </a:t>
            </a:r>
          </a:p>
          <a:p>
            <a:pPr lvl="1" defTabSz="914400"/>
            <a:r>
              <a:rPr lang="en-US" altLang="zh-CN" kern="0" dirty="0"/>
              <a:t>Largest memory available: </a:t>
            </a:r>
            <a:r>
              <a:rPr lang="en-US" altLang="zh-CN" dirty="0" err="1"/>
              <a:t>Quadro</a:t>
            </a:r>
            <a:r>
              <a:rPr lang="en-US" altLang="zh-CN" dirty="0"/>
              <a:t> M6000 24G</a:t>
            </a:r>
            <a:endParaRPr lang="en-US" altLang="zh-CN" kern="0" dirty="0"/>
          </a:p>
          <a:p>
            <a:pPr lvl="1" defTabSz="914400"/>
            <a:r>
              <a:rPr lang="en-US" altLang="zh-CN" dirty="0"/>
              <a:t> Requirement increase linear with model depth</a:t>
            </a:r>
          </a:p>
          <a:p>
            <a:pPr lvl="1" defTabSz="914400"/>
            <a:endParaRPr lang="en-US" altLang="zh-CN" dirty="0" smtClean="0"/>
          </a:p>
          <a:p>
            <a:pPr lvl="1" defTabSz="91440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6426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More </a:t>
            </a:r>
            <a:r>
              <a:rPr kumimoji="1" lang="en-US" altLang="zh-CN" dirty="0"/>
              <a:t>Challenges 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3210-FD1D-4643-A408-4B2BDEE02D8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702600" y="1254621"/>
            <a:ext cx="9082310" cy="5362277"/>
          </a:xfrm>
          <a:prstGeom prst="rect">
            <a:avLst/>
          </a:prstGeom>
        </p:spPr>
        <p:txBody>
          <a:bodyPr/>
          <a:lstStyle>
            <a:lvl1pPr marL="624902" indent="-401722" algn="l" rtl="0" eaLnBrk="1" fontAlgn="base" hangingPunct="1">
              <a:spcBef>
                <a:spcPts val="1686"/>
              </a:spcBef>
              <a:spcAft>
                <a:spcPct val="0"/>
              </a:spcAft>
              <a:buSzPct val="100000"/>
              <a:buFont typeface="Lucida Grande" charset="0"/>
              <a:buChar char="‣"/>
              <a:defRPr sz="2800" b="1" i="0">
                <a:solidFill>
                  <a:schemeClr val="tx1"/>
                </a:solidFill>
                <a:latin typeface="+mj-lt"/>
                <a:ea typeface="+mn-ea"/>
                <a:cs typeface="Helvetica Neue"/>
                <a:sym typeface="Helvetica Neue Bold Condensed" charset="0"/>
              </a:defRPr>
            </a:lvl1pPr>
            <a:lvl2pPr marL="937353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•"/>
              <a:defRPr sz="2500" b="0" i="0">
                <a:solidFill>
                  <a:schemeClr val="accent1"/>
                </a:solidFill>
                <a:latin typeface="+mn-lt"/>
                <a:ea typeface="ヒラギノ明朝 ProN W3" charset="0"/>
                <a:cs typeface="Helvetica Neue Light"/>
                <a:sym typeface="Baskerville" charset="0"/>
              </a:defRPr>
            </a:lvl2pPr>
            <a:lvl3pPr marL="1249804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 b="0" i="0">
                <a:solidFill>
                  <a:schemeClr val="accent1"/>
                </a:solidFill>
                <a:latin typeface="+mn-lt"/>
                <a:ea typeface="ヒラギノ明朝 ProN W3" charset="0"/>
                <a:cs typeface="Helvetica Neue Light"/>
                <a:sym typeface="Baskerville" charset="0"/>
              </a:defRPr>
            </a:lvl3pPr>
            <a:lvl4pPr marL="1562256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 b="0" i="0">
                <a:solidFill>
                  <a:schemeClr val="accent1"/>
                </a:solidFill>
                <a:latin typeface="+mn-lt"/>
                <a:ea typeface="ヒラギノ明朝 ProN W3" charset="0"/>
                <a:cs typeface="Helvetica Neue Light"/>
                <a:sym typeface="Baskerville" charset="0"/>
              </a:defRPr>
            </a:lvl4pPr>
            <a:lvl5pPr marL="1874706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 b="0" i="0">
                <a:solidFill>
                  <a:schemeClr val="accent1"/>
                </a:solidFill>
                <a:latin typeface="+mn-lt"/>
                <a:ea typeface="ヒラギノ明朝 ProN W3" charset="0"/>
                <a:cs typeface="Helvetica Neue Light"/>
                <a:sym typeface="Baskerville" charset="0"/>
              </a:defRPr>
            </a:lvl5pPr>
            <a:lvl6pPr marL="2196085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>
                <a:solidFill>
                  <a:srgbClr val="9A9A9A"/>
                </a:solidFill>
                <a:latin typeface="Baskerville" charset="0"/>
                <a:ea typeface="ヒラギノ明朝 ProN W3" charset="0"/>
                <a:cs typeface="ヒラギノ明朝 ProN W3" charset="0"/>
                <a:sym typeface="Baskerville" charset="0"/>
              </a:defRPr>
            </a:lvl6pPr>
            <a:lvl7pPr marL="2517462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>
                <a:solidFill>
                  <a:srgbClr val="9A9A9A"/>
                </a:solidFill>
                <a:latin typeface="Baskerville" charset="0"/>
                <a:ea typeface="ヒラギノ明朝 ProN W3" charset="0"/>
                <a:cs typeface="ヒラギノ明朝 ProN W3" charset="0"/>
                <a:sym typeface="Baskerville" charset="0"/>
              </a:defRPr>
            </a:lvl7pPr>
            <a:lvl8pPr marL="2838841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>
                <a:solidFill>
                  <a:srgbClr val="9A9A9A"/>
                </a:solidFill>
                <a:latin typeface="Baskerville" charset="0"/>
                <a:ea typeface="ヒラギノ明朝 ProN W3" charset="0"/>
                <a:cs typeface="ヒラギノ明朝 ProN W3" charset="0"/>
                <a:sym typeface="Baskerville" charset="0"/>
              </a:defRPr>
            </a:lvl8pPr>
            <a:lvl9pPr marL="3160219" indent="-401722" algn="l" rtl="0" eaLnBrk="1" fontAlgn="base" hangingPunct="1">
              <a:spcBef>
                <a:spcPts val="1686"/>
              </a:spcBef>
              <a:spcAft>
                <a:spcPct val="0"/>
              </a:spcAft>
              <a:buClr>
                <a:srgbClr val="9A9A9A"/>
              </a:buClr>
              <a:buSzPct val="75000"/>
              <a:buFont typeface="Baskerville" charset="0"/>
              <a:buChar char="-"/>
              <a:defRPr sz="2200">
                <a:solidFill>
                  <a:srgbClr val="9A9A9A"/>
                </a:solidFill>
                <a:latin typeface="Baskerville" charset="0"/>
                <a:ea typeface="ヒラギノ明朝 ProN W3" charset="0"/>
                <a:cs typeface="ヒラギノ明朝 ProN W3" charset="0"/>
                <a:sym typeface="Baskerville" charset="0"/>
              </a:defRPr>
            </a:lvl9pPr>
          </a:lstStyle>
          <a:p>
            <a:pPr defTabSz="914400"/>
            <a:r>
              <a:rPr lang="en-US" altLang="zh-CN" dirty="0"/>
              <a:t>Heavy concurrent small file access</a:t>
            </a:r>
          </a:p>
          <a:p>
            <a:pPr lvl="1" defTabSz="914400"/>
            <a:r>
              <a:rPr lang="en-US" altLang="zh-CN" dirty="0"/>
              <a:t>~10T</a:t>
            </a:r>
            <a:r>
              <a:rPr lang="zh-CN" altLang="en-US" dirty="0"/>
              <a:t> </a:t>
            </a:r>
            <a:r>
              <a:rPr lang="en-US" altLang="zh-CN" dirty="0"/>
              <a:t>image data will be randomly accessed</a:t>
            </a:r>
          </a:p>
          <a:p>
            <a:pPr lvl="1" defTabSz="914400"/>
            <a:r>
              <a:rPr lang="en-US" altLang="zh-CN" dirty="0"/>
              <a:t>Images size 10k ~ 500k</a:t>
            </a:r>
          </a:p>
          <a:p>
            <a:pPr lvl="1" defTabSz="914400"/>
            <a:r>
              <a:rPr lang="en-US" altLang="zh-CN" dirty="0"/>
              <a:t>Throughput should up to 2k images / sec</a:t>
            </a:r>
          </a:p>
          <a:p>
            <a:pPr defTabSz="914400"/>
            <a:r>
              <a:rPr lang="en-US" altLang="zh-CN" dirty="0" smtClean="0"/>
              <a:t>Large communication load</a:t>
            </a:r>
            <a:endParaRPr lang="en-US" altLang="zh-CN" dirty="0" smtClean="0"/>
          </a:p>
          <a:p>
            <a:pPr lvl="1" defTabSz="914400"/>
            <a:r>
              <a:rPr lang="en-US" altLang="zh-CN" dirty="0" smtClean="0"/>
              <a:t>Exchange 500 MB/s among every computation node</a:t>
            </a:r>
          </a:p>
        </p:txBody>
      </p:sp>
    </p:spTree>
    <p:extLst>
      <p:ext uri="{BB962C8B-B14F-4D97-AF65-F5344CB8AC3E}">
        <p14:creationId xmlns:p14="http://schemas.microsoft.com/office/powerpoint/2010/main" val="2110175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6.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lidevana Dark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Office 2">
      <a:majorFont>
        <a:latin typeface="Helvetica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 Neue Ligh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lidevana Dark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Office 2">
      <a:majorFont>
        <a:latin typeface="Helvetica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 Neue Ligh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Slidevana Dark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Office 2">
      <a:majorFont>
        <a:latin typeface="Helvetica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 Neue Ligh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Slidevana Dark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Office 2">
      <a:majorFont>
        <a:latin typeface="Helvetica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Helvetica Neue Light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6803</TotalTime>
  <Words>1798</Words>
  <Application>Microsoft Macintosh PowerPoint</Application>
  <PresentationFormat>宽屏</PresentationFormat>
  <Paragraphs>542</Paragraphs>
  <Slides>46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46</vt:i4>
      </vt:variant>
    </vt:vector>
  </HeadingPairs>
  <TitlesOfParts>
    <vt:vector size="76" baseType="lpstr">
      <vt:lpstr>Baskerville</vt:lpstr>
      <vt:lpstr>Baskerville SemiBold</vt:lpstr>
      <vt:lpstr>Calibri</vt:lpstr>
      <vt:lpstr>Calibri Light</vt:lpstr>
      <vt:lpstr>Chalkboard</vt:lpstr>
      <vt:lpstr>Comic Sans MS</vt:lpstr>
      <vt:lpstr>DengXian</vt:lpstr>
      <vt:lpstr>Helvetica Light</vt:lpstr>
      <vt:lpstr>Helvetica Neue</vt:lpstr>
      <vt:lpstr>Helvetica Neue Bold Condensed</vt:lpstr>
      <vt:lpstr>Helvetica Neue Light</vt:lpstr>
      <vt:lpstr>Lucida Grande</vt:lpstr>
      <vt:lpstr>Microsoft YaHei</vt:lpstr>
      <vt:lpstr>ＭＳ Ｐゴシック</vt:lpstr>
      <vt:lpstr>STKaiti</vt:lpstr>
      <vt:lpstr>Wingdings</vt:lpstr>
      <vt:lpstr>ヒラギノ角ゴ ProN W6</vt:lpstr>
      <vt:lpstr>ヒラギノ明朝 ProN W3</vt:lpstr>
      <vt:lpstr>等线</vt:lpstr>
      <vt:lpstr>等线 Light</vt:lpstr>
      <vt:lpstr>黑体</vt:lpstr>
      <vt:lpstr>华文楷体</vt:lpstr>
      <vt:lpstr>宋体</vt:lpstr>
      <vt:lpstr>微软雅黑</vt:lpstr>
      <vt:lpstr>Arial</vt:lpstr>
      <vt:lpstr>Office 主题</vt:lpstr>
      <vt:lpstr>1_Slidevana Dark</vt:lpstr>
      <vt:lpstr>Slidevana Dark</vt:lpstr>
      <vt:lpstr>2_Slidevana Dark</vt:lpstr>
      <vt:lpstr>3_Slidevana Dark</vt:lpstr>
      <vt:lpstr>PowerPoint 演示文稿</vt:lpstr>
      <vt:lpstr>PowerPoint 演示文稿</vt:lpstr>
      <vt:lpstr>What deep learning can do</vt:lpstr>
      <vt:lpstr>The Success of Deep Learning</vt:lpstr>
      <vt:lpstr>Deep Learning Enables AI Breakthroughs</vt:lpstr>
      <vt:lpstr>What Lead to the Success?</vt:lpstr>
      <vt:lpstr>The Race of Network Depth</vt:lpstr>
      <vt:lpstr>Challenges for training deep models</vt:lpstr>
      <vt:lpstr>More Challenges </vt:lpstr>
      <vt:lpstr>Technical Infrastructures</vt:lpstr>
      <vt:lpstr>Our Integrated Solutions</vt:lpstr>
      <vt:lpstr>PowerPoint 演示文稿</vt:lpstr>
      <vt:lpstr>Layers</vt:lpstr>
      <vt:lpstr>PPL Editions</vt:lpstr>
      <vt:lpstr>PPL X86 vs. Intel MKL</vt:lpstr>
      <vt:lpstr>PPL ARM vs. Caffe ARM</vt:lpstr>
      <vt:lpstr>PowerPoint 演示文稿</vt:lpstr>
      <vt:lpstr>Popular Frameworks</vt:lpstr>
      <vt:lpstr>Parrots</vt:lpstr>
      <vt:lpstr>User Scenario</vt:lpstr>
      <vt:lpstr>Efficiency</vt:lpstr>
      <vt:lpstr>Highly concurrent Small File Access</vt:lpstr>
      <vt:lpstr>Comparison on Memory Consumption</vt:lpstr>
      <vt:lpstr>Comparison on Single-GPU Speed</vt:lpstr>
      <vt:lpstr>Comparison on Multi-GPU Speed</vt:lpstr>
      <vt:lpstr>Scalability</vt:lpstr>
      <vt:lpstr>Comparison on Weak Scaling</vt:lpstr>
      <vt:lpstr>Comparison on Strong Scaling</vt:lpstr>
      <vt:lpstr>Behind the Scene</vt:lpstr>
      <vt:lpstr>Multi-level Cache</vt:lpstr>
      <vt:lpstr>Serial Loading Parallel Processing (SLPP)</vt:lpstr>
      <vt:lpstr>Dependency-based Memory Reuse</vt:lpstr>
      <vt:lpstr>Two-level Communication</vt:lpstr>
      <vt:lpstr>Feature Matrix</vt:lpstr>
      <vt:lpstr>Overall Comparison</vt:lpstr>
      <vt:lpstr>Web UI for Training Monitor</vt:lpstr>
      <vt:lpstr>PowerPoint 演示文稿</vt:lpstr>
      <vt:lpstr>DeepLink Clusters</vt:lpstr>
      <vt:lpstr>Challenges</vt:lpstr>
      <vt:lpstr>Overall Architectures</vt:lpstr>
      <vt:lpstr>High-speed interconnects</vt:lpstr>
      <vt:lpstr>Versatile Storage Support</vt:lpstr>
      <vt:lpstr>Customized Middlewares</vt:lpstr>
      <vt:lpstr>Excellent Stability</vt:lpstr>
      <vt:lpstr>Summary</vt:lpstr>
      <vt:lpstr>Q &amp; A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李肥</dc:creator>
  <cp:lastModifiedBy>ZHANG, Xingcheng</cp:lastModifiedBy>
  <cp:revision>205</cp:revision>
  <dcterms:created xsi:type="dcterms:W3CDTF">2017-10-25T05:24:51Z</dcterms:created>
  <dcterms:modified xsi:type="dcterms:W3CDTF">2017-11-18T06:10:03Z</dcterms:modified>
</cp:coreProperties>
</file>